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8"/>
  </p:notesMasterIdLst>
  <p:sldIdLst>
    <p:sldId id="256" r:id="rId2"/>
    <p:sldId id="261" r:id="rId3"/>
    <p:sldId id="262" r:id="rId4"/>
    <p:sldId id="273" r:id="rId5"/>
    <p:sldId id="267" r:id="rId6"/>
    <p:sldId id="266" r:id="rId7"/>
    <p:sldId id="279" r:id="rId8"/>
    <p:sldId id="281" r:id="rId9"/>
    <p:sldId id="282" r:id="rId10"/>
    <p:sldId id="276" r:id="rId11"/>
    <p:sldId id="277" r:id="rId12"/>
    <p:sldId id="270" r:id="rId13"/>
    <p:sldId id="292" r:id="rId14"/>
    <p:sldId id="293" r:id="rId15"/>
    <p:sldId id="294" r:id="rId16"/>
    <p:sldId id="295" r:id="rId17"/>
    <p:sldId id="296" r:id="rId18"/>
    <p:sldId id="297" r:id="rId19"/>
    <p:sldId id="298" r:id="rId20"/>
    <p:sldId id="299" r:id="rId21"/>
    <p:sldId id="300" r:id="rId22"/>
    <p:sldId id="265" r:id="rId23"/>
    <p:sldId id="278" r:id="rId24"/>
    <p:sldId id="280" r:id="rId25"/>
    <p:sldId id="275" r:id="rId26"/>
    <p:sldId id="269" r:id="rId27"/>
  </p:sldIdLst>
  <p:sldSz cx="12192000" cy="6858000"/>
  <p:notesSz cx="6865938" cy="99980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A086"/>
    <a:srgbClr val="41B04A"/>
    <a:srgbClr val="BCD33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40074" autoAdjust="0"/>
    <p:restoredTop sz="71095" autoAdjust="0"/>
  </p:normalViewPr>
  <p:slideViewPr>
    <p:cSldViewPr snapToGrid="0">
      <p:cViewPr varScale="1">
        <p:scale>
          <a:sx n="53" d="100"/>
          <a:sy n="53" d="100"/>
        </p:scale>
        <p:origin x="396" y="66"/>
      </p:cViewPr>
      <p:guideLst/>
    </p:cSldViewPr>
  </p:slideViewPr>
  <p:notesTextViewPr>
    <p:cViewPr>
      <p:scale>
        <a:sx n="1" d="1"/>
        <a:sy n="1" d="1"/>
      </p:scale>
      <p:origin x="0" y="0"/>
    </p:cViewPr>
  </p:notesTextViewPr>
  <p:sorterViewPr>
    <p:cViewPr>
      <p:scale>
        <a:sx n="100" d="100"/>
        <a:sy n="100" d="100"/>
      </p:scale>
      <p:origin x="0" y="-3738"/>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6_1">
  <dgm:title val=""/>
  <dgm:desc val=""/>
  <dgm:catLst>
    <dgm:cat type="accent6" pri="11100"/>
  </dgm:catLst>
  <dgm:styleLbl name="node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6">
        <a:shade val="80000"/>
      </a:schemeClr>
    </dgm:linClrLst>
    <dgm:effectClrLst/>
    <dgm:txLinClrLst/>
    <dgm:txFillClrLst/>
    <dgm:txEffectClrLst/>
  </dgm:styleLbl>
  <dgm:styleLbl name="node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f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align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b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dgm:txEffectClrLst/>
  </dgm:styleLbl>
  <dgm:styleLbl name="parChTrans2D2">
    <dgm:fillClrLst meth="repeat">
      <a:schemeClr val="accent6"/>
    </dgm:fillClrLst>
    <dgm:linClrLst meth="repeat">
      <a:schemeClr val="accent6"/>
    </dgm:linClrLst>
    <dgm:effectClrLst/>
    <dgm:txLinClrLst/>
    <dgm:txFillClrLst/>
    <dgm:txEffectClrLst/>
  </dgm:styleLbl>
  <dgm:styleLbl name="parChTrans2D3">
    <dgm:fillClrLst meth="repeat">
      <a:schemeClr val="accent6"/>
    </dgm:fillClrLst>
    <dgm:linClrLst meth="repeat">
      <a:schemeClr val="accent6"/>
    </dgm:linClrLst>
    <dgm:effectClrLst/>
    <dgm:txLinClrLst/>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con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align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trAlignAcc1">
    <dgm:fillClrLst meth="repeat">
      <a:schemeClr val="accent6">
        <a:alpha val="40000"/>
        <a:tint val="40000"/>
      </a:schemeClr>
    </dgm:fillClrLst>
    <dgm:linClrLst meth="repeat">
      <a:schemeClr val="accent6"/>
    </dgm:linClrLst>
    <dgm:effectClrLst/>
    <dgm:txLinClrLst/>
    <dgm:txFillClrLst meth="repeat">
      <a:schemeClr val="dk1"/>
    </dgm:txFillClrLst>
    <dgm:txEffectClrLst/>
  </dgm:styleLbl>
  <dgm:styleLbl name="b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fgAcc0">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2">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3">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4">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6_1">
  <dgm:title val=""/>
  <dgm:desc val=""/>
  <dgm:catLst>
    <dgm:cat type="accent6" pri="11100"/>
  </dgm:catLst>
  <dgm:styleLbl name="node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6">
        <a:shade val="80000"/>
      </a:schemeClr>
    </dgm:linClrLst>
    <dgm:effectClrLst/>
    <dgm:txLinClrLst/>
    <dgm:txFillClrLst/>
    <dgm:txEffectClrLst/>
  </dgm:styleLbl>
  <dgm:styleLbl name="node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f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align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b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dgm:txEffectClrLst/>
  </dgm:styleLbl>
  <dgm:styleLbl name="parChTrans2D2">
    <dgm:fillClrLst meth="repeat">
      <a:schemeClr val="accent6"/>
    </dgm:fillClrLst>
    <dgm:linClrLst meth="repeat">
      <a:schemeClr val="accent6"/>
    </dgm:linClrLst>
    <dgm:effectClrLst/>
    <dgm:txLinClrLst/>
    <dgm:txFillClrLst/>
    <dgm:txEffectClrLst/>
  </dgm:styleLbl>
  <dgm:styleLbl name="parChTrans2D3">
    <dgm:fillClrLst meth="repeat">
      <a:schemeClr val="accent6"/>
    </dgm:fillClrLst>
    <dgm:linClrLst meth="repeat">
      <a:schemeClr val="accent6"/>
    </dgm:linClrLst>
    <dgm:effectClrLst/>
    <dgm:txLinClrLst/>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con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align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trAlignAcc1">
    <dgm:fillClrLst meth="repeat">
      <a:schemeClr val="accent6">
        <a:alpha val="40000"/>
        <a:tint val="40000"/>
      </a:schemeClr>
    </dgm:fillClrLst>
    <dgm:linClrLst meth="repeat">
      <a:schemeClr val="accent6"/>
    </dgm:linClrLst>
    <dgm:effectClrLst/>
    <dgm:txLinClrLst/>
    <dgm:txFillClrLst meth="repeat">
      <a:schemeClr val="dk1"/>
    </dgm:txFillClrLst>
    <dgm:txEffectClrLst/>
  </dgm:styleLbl>
  <dgm:styleLbl name="b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fgAcc0">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2">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3">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4">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8F9D9B2-31B2-4A2F-9941-ACBC8B028DCC}" type="doc">
      <dgm:prSet loTypeId="urn:microsoft.com/office/officeart/2005/8/layout/venn1" loCatId="relationship" qsTypeId="urn:microsoft.com/office/officeart/2005/8/quickstyle/simple1" qsCatId="simple" csTypeId="urn:microsoft.com/office/officeart/2005/8/colors/accent6_1" csCatId="accent6" phldr="1"/>
      <dgm:spPr/>
      <dgm:t>
        <a:bodyPr/>
        <a:lstStyle/>
        <a:p>
          <a:endParaRPr lang="en-GB"/>
        </a:p>
      </dgm:t>
    </dgm:pt>
    <dgm:pt modelId="{8232C6F2-06EB-464E-A97D-9384AF6B5736}">
      <dgm:prSet phldrT="[Text]"/>
      <dgm:spPr>
        <a:ln w="76200">
          <a:solidFill>
            <a:srgbClr val="41B04A"/>
          </a:solidFill>
        </a:ln>
      </dgm:spPr>
      <dgm:t>
        <a:bodyPr/>
        <a:lstStyle/>
        <a:p>
          <a:r>
            <a:rPr lang="en-GB" dirty="0"/>
            <a:t>New Governance </a:t>
          </a:r>
        </a:p>
      </dgm:t>
    </dgm:pt>
    <dgm:pt modelId="{C892375B-635B-4985-8F97-B7F0BFAC9F1B}" type="parTrans" cxnId="{E4B17CE0-8D19-4B8F-AEC8-D4C1BBF597D1}">
      <dgm:prSet/>
      <dgm:spPr/>
      <dgm:t>
        <a:bodyPr/>
        <a:lstStyle/>
        <a:p>
          <a:endParaRPr lang="en-GB"/>
        </a:p>
      </dgm:t>
    </dgm:pt>
    <dgm:pt modelId="{69288E9C-C7A2-4A1B-B871-4CFDD82F18E1}" type="sibTrans" cxnId="{E4B17CE0-8D19-4B8F-AEC8-D4C1BBF597D1}">
      <dgm:prSet/>
      <dgm:spPr/>
      <dgm:t>
        <a:bodyPr/>
        <a:lstStyle/>
        <a:p>
          <a:endParaRPr lang="en-GB"/>
        </a:p>
      </dgm:t>
    </dgm:pt>
    <dgm:pt modelId="{D2C79658-92BC-4B74-BBFF-3F60E20FBA80}">
      <dgm:prSet phldrT="[Text]"/>
      <dgm:spPr>
        <a:ln w="76200">
          <a:solidFill>
            <a:srgbClr val="41B04A"/>
          </a:solidFill>
        </a:ln>
      </dgm:spPr>
      <dgm:t>
        <a:bodyPr/>
        <a:lstStyle/>
        <a:p>
          <a:r>
            <a:rPr lang="en-GB" dirty="0"/>
            <a:t>Sustainable Business Plan</a:t>
          </a:r>
        </a:p>
      </dgm:t>
    </dgm:pt>
    <dgm:pt modelId="{446A9707-9312-4DC5-96FA-15ADBAB3FB79}" type="parTrans" cxnId="{406FDF76-7FBD-41A3-A53A-FDAF4F1FF72D}">
      <dgm:prSet/>
      <dgm:spPr/>
      <dgm:t>
        <a:bodyPr/>
        <a:lstStyle/>
        <a:p>
          <a:endParaRPr lang="en-GB"/>
        </a:p>
      </dgm:t>
    </dgm:pt>
    <dgm:pt modelId="{C31BD63D-6B92-486E-8FD1-5F3EF8CFB8BC}" type="sibTrans" cxnId="{406FDF76-7FBD-41A3-A53A-FDAF4F1FF72D}">
      <dgm:prSet/>
      <dgm:spPr/>
      <dgm:t>
        <a:bodyPr/>
        <a:lstStyle/>
        <a:p>
          <a:endParaRPr lang="en-GB"/>
        </a:p>
      </dgm:t>
    </dgm:pt>
    <dgm:pt modelId="{58722F02-159B-40D8-A3CD-ED763E5927D0}">
      <dgm:prSet phldrT="[Text]"/>
      <dgm:spPr>
        <a:ln w="76200">
          <a:solidFill>
            <a:srgbClr val="41B04A"/>
          </a:solidFill>
        </a:ln>
      </dgm:spPr>
      <dgm:t>
        <a:bodyPr/>
        <a:lstStyle/>
        <a:p>
          <a:pPr algn="ctr"/>
          <a:r>
            <a:rPr lang="en-GB" dirty="0"/>
            <a:t>Regeneration Plan</a:t>
          </a:r>
        </a:p>
      </dgm:t>
    </dgm:pt>
    <dgm:pt modelId="{2D53D1CF-A89A-4840-9666-2B197151EC9F}" type="parTrans" cxnId="{55246A82-D518-491D-802B-7B9CB6C61995}">
      <dgm:prSet/>
      <dgm:spPr/>
      <dgm:t>
        <a:bodyPr/>
        <a:lstStyle/>
        <a:p>
          <a:endParaRPr lang="en-GB"/>
        </a:p>
      </dgm:t>
    </dgm:pt>
    <dgm:pt modelId="{679F8C18-1CF7-423A-B37C-41DAB3BCB4A2}" type="sibTrans" cxnId="{55246A82-D518-491D-802B-7B9CB6C61995}">
      <dgm:prSet/>
      <dgm:spPr/>
      <dgm:t>
        <a:bodyPr/>
        <a:lstStyle/>
        <a:p>
          <a:endParaRPr lang="en-GB"/>
        </a:p>
      </dgm:t>
    </dgm:pt>
    <dgm:pt modelId="{41662696-59E0-4CDD-BC36-5E87D90C743D}" type="pres">
      <dgm:prSet presAssocID="{88F9D9B2-31B2-4A2F-9941-ACBC8B028DCC}" presName="compositeShape" presStyleCnt="0">
        <dgm:presLayoutVars>
          <dgm:chMax val="7"/>
          <dgm:dir/>
          <dgm:resizeHandles val="exact"/>
        </dgm:presLayoutVars>
      </dgm:prSet>
      <dgm:spPr/>
      <dgm:t>
        <a:bodyPr/>
        <a:lstStyle/>
        <a:p>
          <a:endParaRPr lang="en-GB"/>
        </a:p>
      </dgm:t>
    </dgm:pt>
    <dgm:pt modelId="{A5922FE7-41D4-4FBF-92BB-247DC65CEF07}" type="pres">
      <dgm:prSet presAssocID="{8232C6F2-06EB-464E-A97D-9384AF6B5736}" presName="circ1" presStyleLbl="vennNode1" presStyleIdx="0" presStyleCnt="3" custScaleX="100693"/>
      <dgm:spPr/>
      <dgm:t>
        <a:bodyPr/>
        <a:lstStyle/>
        <a:p>
          <a:endParaRPr lang="en-GB"/>
        </a:p>
      </dgm:t>
    </dgm:pt>
    <dgm:pt modelId="{49BC883B-79D4-4E7E-B0FD-EA375C2DE5A9}" type="pres">
      <dgm:prSet presAssocID="{8232C6F2-06EB-464E-A97D-9384AF6B5736}" presName="circ1Tx" presStyleLbl="revTx" presStyleIdx="0" presStyleCnt="0">
        <dgm:presLayoutVars>
          <dgm:chMax val="0"/>
          <dgm:chPref val="0"/>
          <dgm:bulletEnabled val="1"/>
        </dgm:presLayoutVars>
      </dgm:prSet>
      <dgm:spPr/>
      <dgm:t>
        <a:bodyPr/>
        <a:lstStyle/>
        <a:p>
          <a:endParaRPr lang="en-GB"/>
        </a:p>
      </dgm:t>
    </dgm:pt>
    <dgm:pt modelId="{5DA6137E-8014-49FB-971A-EBA9118616F1}" type="pres">
      <dgm:prSet presAssocID="{D2C79658-92BC-4B74-BBFF-3F60E20FBA80}" presName="circ2" presStyleLbl="vennNode1" presStyleIdx="1" presStyleCnt="3"/>
      <dgm:spPr/>
      <dgm:t>
        <a:bodyPr/>
        <a:lstStyle/>
        <a:p>
          <a:endParaRPr lang="en-GB"/>
        </a:p>
      </dgm:t>
    </dgm:pt>
    <dgm:pt modelId="{7413DCE4-2EDA-4B19-810F-67E89A93FC85}" type="pres">
      <dgm:prSet presAssocID="{D2C79658-92BC-4B74-BBFF-3F60E20FBA80}" presName="circ2Tx" presStyleLbl="revTx" presStyleIdx="0" presStyleCnt="0">
        <dgm:presLayoutVars>
          <dgm:chMax val="0"/>
          <dgm:chPref val="0"/>
          <dgm:bulletEnabled val="1"/>
        </dgm:presLayoutVars>
      </dgm:prSet>
      <dgm:spPr/>
      <dgm:t>
        <a:bodyPr/>
        <a:lstStyle/>
        <a:p>
          <a:endParaRPr lang="en-GB"/>
        </a:p>
      </dgm:t>
    </dgm:pt>
    <dgm:pt modelId="{D2D9459B-2763-470E-9C2A-CAA993B7A383}" type="pres">
      <dgm:prSet presAssocID="{58722F02-159B-40D8-A3CD-ED763E5927D0}" presName="circ3" presStyleLbl="vennNode1" presStyleIdx="2" presStyleCnt="3"/>
      <dgm:spPr/>
      <dgm:t>
        <a:bodyPr/>
        <a:lstStyle/>
        <a:p>
          <a:endParaRPr lang="en-GB"/>
        </a:p>
      </dgm:t>
    </dgm:pt>
    <dgm:pt modelId="{F2857898-A6B5-4E79-BDDA-CB1529B8A59C}" type="pres">
      <dgm:prSet presAssocID="{58722F02-159B-40D8-A3CD-ED763E5927D0}" presName="circ3Tx" presStyleLbl="revTx" presStyleIdx="0" presStyleCnt="0">
        <dgm:presLayoutVars>
          <dgm:chMax val="0"/>
          <dgm:chPref val="0"/>
          <dgm:bulletEnabled val="1"/>
        </dgm:presLayoutVars>
      </dgm:prSet>
      <dgm:spPr/>
      <dgm:t>
        <a:bodyPr/>
        <a:lstStyle/>
        <a:p>
          <a:endParaRPr lang="en-GB"/>
        </a:p>
      </dgm:t>
    </dgm:pt>
  </dgm:ptLst>
  <dgm:cxnLst>
    <dgm:cxn modelId="{E4B17CE0-8D19-4B8F-AEC8-D4C1BBF597D1}" srcId="{88F9D9B2-31B2-4A2F-9941-ACBC8B028DCC}" destId="{8232C6F2-06EB-464E-A97D-9384AF6B5736}" srcOrd="0" destOrd="0" parTransId="{C892375B-635B-4985-8F97-B7F0BFAC9F1B}" sibTransId="{69288E9C-C7A2-4A1B-B871-4CFDD82F18E1}"/>
    <dgm:cxn modelId="{186C9A98-1308-4B08-900F-44DD5DD91C91}" type="presOf" srcId="{88F9D9B2-31B2-4A2F-9941-ACBC8B028DCC}" destId="{41662696-59E0-4CDD-BC36-5E87D90C743D}" srcOrd="0" destOrd="0" presId="urn:microsoft.com/office/officeart/2005/8/layout/venn1"/>
    <dgm:cxn modelId="{B1B3525B-7A02-4130-83D5-B8ED8D1F5D3F}" type="presOf" srcId="{8232C6F2-06EB-464E-A97D-9384AF6B5736}" destId="{49BC883B-79D4-4E7E-B0FD-EA375C2DE5A9}" srcOrd="1" destOrd="0" presId="urn:microsoft.com/office/officeart/2005/8/layout/venn1"/>
    <dgm:cxn modelId="{250BF2EC-FC02-48B3-8DB3-9E58092789DD}" type="presOf" srcId="{8232C6F2-06EB-464E-A97D-9384AF6B5736}" destId="{A5922FE7-41D4-4FBF-92BB-247DC65CEF07}" srcOrd="0" destOrd="0" presId="urn:microsoft.com/office/officeart/2005/8/layout/venn1"/>
    <dgm:cxn modelId="{406FDF76-7FBD-41A3-A53A-FDAF4F1FF72D}" srcId="{88F9D9B2-31B2-4A2F-9941-ACBC8B028DCC}" destId="{D2C79658-92BC-4B74-BBFF-3F60E20FBA80}" srcOrd="1" destOrd="0" parTransId="{446A9707-9312-4DC5-96FA-15ADBAB3FB79}" sibTransId="{C31BD63D-6B92-486E-8FD1-5F3EF8CFB8BC}"/>
    <dgm:cxn modelId="{D887AD1F-6FEC-4FBC-AC76-FE9EB5AF3D13}" type="presOf" srcId="{58722F02-159B-40D8-A3CD-ED763E5927D0}" destId="{F2857898-A6B5-4E79-BDDA-CB1529B8A59C}" srcOrd="1" destOrd="0" presId="urn:microsoft.com/office/officeart/2005/8/layout/venn1"/>
    <dgm:cxn modelId="{36D0DCCE-77B9-4C8C-B42F-8D3003169622}" type="presOf" srcId="{58722F02-159B-40D8-A3CD-ED763E5927D0}" destId="{D2D9459B-2763-470E-9C2A-CAA993B7A383}" srcOrd="0" destOrd="0" presId="urn:microsoft.com/office/officeart/2005/8/layout/venn1"/>
    <dgm:cxn modelId="{55246A82-D518-491D-802B-7B9CB6C61995}" srcId="{88F9D9B2-31B2-4A2F-9941-ACBC8B028DCC}" destId="{58722F02-159B-40D8-A3CD-ED763E5927D0}" srcOrd="2" destOrd="0" parTransId="{2D53D1CF-A89A-4840-9666-2B197151EC9F}" sibTransId="{679F8C18-1CF7-423A-B37C-41DAB3BCB4A2}"/>
    <dgm:cxn modelId="{8C5AB762-4EBB-413D-9F2D-E1D48AC9ED86}" type="presOf" srcId="{D2C79658-92BC-4B74-BBFF-3F60E20FBA80}" destId="{7413DCE4-2EDA-4B19-810F-67E89A93FC85}" srcOrd="1" destOrd="0" presId="urn:microsoft.com/office/officeart/2005/8/layout/venn1"/>
    <dgm:cxn modelId="{ECAE60E1-B669-4D72-AF9F-5E5678E038CF}" type="presOf" srcId="{D2C79658-92BC-4B74-BBFF-3F60E20FBA80}" destId="{5DA6137E-8014-49FB-971A-EBA9118616F1}" srcOrd="0" destOrd="0" presId="urn:microsoft.com/office/officeart/2005/8/layout/venn1"/>
    <dgm:cxn modelId="{640266FA-FABB-48BE-9E2F-39DEB382B6C6}" type="presParOf" srcId="{41662696-59E0-4CDD-BC36-5E87D90C743D}" destId="{A5922FE7-41D4-4FBF-92BB-247DC65CEF07}" srcOrd="0" destOrd="0" presId="urn:microsoft.com/office/officeart/2005/8/layout/venn1"/>
    <dgm:cxn modelId="{5A8A6E5A-BABB-4CEC-8C83-5D895E8E2312}" type="presParOf" srcId="{41662696-59E0-4CDD-BC36-5E87D90C743D}" destId="{49BC883B-79D4-4E7E-B0FD-EA375C2DE5A9}" srcOrd="1" destOrd="0" presId="urn:microsoft.com/office/officeart/2005/8/layout/venn1"/>
    <dgm:cxn modelId="{6967CDD1-A968-4E55-A541-7207C2B487B7}" type="presParOf" srcId="{41662696-59E0-4CDD-BC36-5E87D90C743D}" destId="{5DA6137E-8014-49FB-971A-EBA9118616F1}" srcOrd="2" destOrd="0" presId="urn:microsoft.com/office/officeart/2005/8/layout/venn1"/>
    <dgm:cxn modelId="{D2E35D8C-847F-4F22-A05D-811F5EAC833F}" type="presParOf" srcId="{41662696-59E0-4CDD-BC36-5E87D90C743D}" destId="{7413DCE4-2EDA-4B19-810F-67E89A93FC85}" srcOrd="3" destOrd="0" presId="urn:microsoft.com/office/officeart/2005/8/layout/venn1"/>
    <dgm:cxn modelId="{396CD686-BBCB-4794-8FD5-9BC0FBEE19BE}" type="presParOf" srcId="{41662696-59E0-4CDD-BC36-5E87D90C743D}" destId="{D2D9459B-2763-470E-9C2A-CAA993B7A383}" srcOrd="4" destOrd="0" presId="urn:microsoft.com/office/officeart/2005/8/layout/venn1"/>
    <dgm:cxn modelId="{A4A8DF44-658A-48EC-8D15-4FBC391930E0}" type="presParOf" srcId="{41662696-59E0-4CDD-BC36-5E87D90C743D}" destId="{F2857898-A6B5-4E79-BDDA-CB1529B8A59C}" srcOrd="5" destOrd="0" presId="urn:microsoft.com/office/officeart/2005/8/layout/ven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4BB6E2D-A6FA-42E6-9580-D44BCCC5F8FE}" type="doc">
      <dgm:prSet loTypeId="urn:microsoft.com/office/officeart/2005/8/layout/chevron2" loCatId="process" qsTypeId="urn:microsoft.com/office/officeart/2005/8/quickstyle/simple1" qsCatId="simple" csTypeId="urn:microsoft.com/office/officeart/2005/8/colors/accent1_2" csCatId="accent1" phldr="1"/>
      <dgm:spPr/>
      <dgm:t>
        <a:bodyPr/>
        <a:lstStyle/>
        <a:p>
          <a:endParaRPr lang="en-GB"/>
        </a:p>
      </dgm:t>
    </dgm:pt>
    <dgm:pt modelId="{5D83A213-BAF9-4DCC-B39D-9581379DA3C5}">
      <dgm:prSet phldrT="[Text]"/>
      <dgm:spPr>
        <a:solidFill>
          <a:srgbClr val="00A086"/>
        </a:solidFill>
        <a:ln>
          <a:solidFill>
            <a:srgbClr val="BCD33A"/>
          </a:solidFill>
        </a:ln>
      </dgm:spPr>
      <dgm:t>
        <a:bodyPr/>
        <a:lstStyle/>
        <a:p>
          <a:r>
            <a:rPr lang="en-GB" dirty="0" smtClean="0"/>
            <a:t>2016</a:t>
          </a:r>
          <a:endParaRPr lang="en-GB" dirty="0"/>
        </a:p>
      </dgm:t>
    </dgm:pt>
    <dgm:pt modelId="{05391C8A-7C3B-4B8B-9047-1056AB7A1026}" type="parTrans" cxnId="{A192F181-9C9C-46DF-A9EA-9C5C8FF74CE7}">
      <dgm:prSet/>
      <dgm:spPr/>
      <dgm:t>
        <a:bodyPr/>
        <a:lstStyle/>
        <a:p>
          <a:endParaRPr lang="en-GB"/>
        </a:p>
      </dgm:t>
    </dgm:pt>
    <dgm:pt modelId="{B07F3FC7-E65D-42F2-821F-104F8AF86D87}" type="sibTrans" cxnId="{A192F181-9C9C-46DF-A9EA-9C5C8FF74CE7}">
      <dgm:prSet/>
      <dgm:spPr/>
      <dgm:t>
        <a:bodyPr/>
        <a:lstStyle/>
        <a:p>
          <a:endParaRPr lang="en-GB"/>
        </a:p>
      </dgm:t>
    </dgm:pt>
    <dgm:pt modelId="{30FAA1BE-9BAC-459B-A9F9-F3653CDD73EE}">
      <dgm:prSet phldrT="[Text]"/>
      <dgm:spPr>
        <a:solidFill>
          <a:srgbClr val="00A086"/>
        </a:solidFill>
        <a:ln>
          <a:solidFill>
            <a:srgbClr val="BCD33A"/>
          </a:solidFill>
        </a:ln>
      </dgm:spPr>
      <dgm:t>
        <a:bodyPr/>
        <a:lstStyle/>
        <a:p>
          <a:r>
            <a:rPr lang="en-GB" dirty="0" smtClean="0"/>
            <a:t>2017</a:t>
          </a:r>
          <a:endParaRPr lang="en-GB" dirty="0"/>
        </a:p>
      </dgm:t>
    </dgm:pt>
    <dgm:pt modelId="{5BFC95D8-1E79-4701-88A5-61BCA7015872}" type="parTrans" cxnId="{6DB3111C-ADA5-4EEA-88D2-35A35548A0AE}">
      <dgm:prSet/>
      <dgm:spPr/>
      <dgm:t>
        <a:bodyPr/>
        <a:lstStyle/>
        <a:p>
          <a:endParaRPr lang="en-GB"/>
        </a:p>
      </dgm:t>
    </dgm:pt>
    <dgm:pt modelId="{36E25800-FA23-4B36-B3C7-33D513B1678F}" type="sibTrans" cxnId="{6DB3111C-ADA5-4EEA-88D2-35A35548A0AE}">
      <dgm:prSet/>
      <dgm:spPr/>
      <dgm:t>
        <a:bodyPr/>
        <a:lstStyle/>
        <a:p>
          <a:endParaRPr lang="en-GB"/>
        </a:p>
      </dgm:t>
    </dgm:pt>
    <dgm:pt modelId="{232CC7AE-7B07-493B-A5F8-424D5DE2B1F2}">
      <dgm:prSet phldrT="[Text]"/>
      <dgm:spPr>
        <a:ln>
          <a:solidFill>
            <a:srgbClr val="41B04A"/>
          </a:solidFill>
        </a:ln>
      </dgm:spPr>
      <dgm:t>
        <a:bodyPr/>
        <a:lstStyle/>
        <a:p>
          <a:r>
            <a:rPr lang="en-US" dirty="0" smtClean="0"/>
            <a:t>ADVISING BROMLEY COUNCIL ON PARK REGENERATION</a:t>
          </a:r>
          <a:endParaRPr lang="en-GB" dirty="0"/>
        </a:p>
      </dgm:t>
    </dgm:pt>
    <dgm:pt modelId="{9DCFF801-A768-46A9-9488-339B2D824389}" type="parTrans" cxnId="{633FDB6B-04FE-42A8-9CD9-29D951BBC7E3}">
      <dgm:prSet/>
      <dgm:spPr/>
      <dgm:t>
        <a:bodyPr/>
        <a:lstStyle/>
        <a:p>
          <a:endParaRPr lang="en-GB"/>
        </a:p>
      </dgm:t>
    </dgm:pt>
    <dgm:pt modelId="{B86AE942-4B37-4414-8C13-276C6B148E8B}" type="sibTrans" cxnId="{633FDB6B-04FE-42A8-9CD9-29D951BBC7E3}">
      <dgm:prSet/>
      <dgm:spPr/>
      <dgm:t>
        <a:bodyPr/>
        <a:lstStyle/>
        <a:p>
          <a:endParaRPr lang="en-GB"/>
        </a:p>
      </dgm:t>
    </dgm:pt>
    <dgm:pt modelId="{CBB6E51B-9031-493C-9128-B4356E0B7999}">
      <dgm:prSet phldrT="[Text]"/>
      <dgm:spPr>
        <a:solidFill>
          <a:srgbClr val="00A086"/>
        </a:solidFill>
        <a:ln>
          <a:solidFill>
            <a:srgbClr val="BCD33A"/>
          </a:solidFill>
        </a:ln>
      </dgm:spPr>
      <dgm:t>
        <a:bodyPr/>
        <a:lstStyle/>
        <a:p>
          <a:r>
            <a:rPr lang="en-GB" dirty="0" smtClean="0"/>
            <a:t>2018</a:t>
          </a:r>
          <a:endParaRPr lang="en-GB" dirty="0"/>
        </a:p>
      </dgm:t>
    </dgm:pt>
    <dgm:pt modelId="{3EC569EF-17DF-47D6-B78E-28A0B24F32C5}" type="parTrans" cxnId="{680B0E54-A693-461D-A7C6-4EE17ACAE14B}">
      <dgm:prSet/>
      <dgm:spPr/>
      <dgm:t>
        <a:bodyPr/>
        <a:lstStyle/>
        <a:p>
          <a:endParaRPr lang="en-GB"/>
        </a:p>
      </dgm:t>
    </dgm:pt>
    <dgm:pt modelId="{D5F5F6E1-55F2-49FA-AA8A-60750D4928C6}" type="sibTrans" cxnId="{680B0E54-A693-461D-A7C6-4EE17ACAE14B}">
      <dgm:prSet/>
      <dgm:spPr/>
      <dgm:t>
        <a:bodyPr/>
        <a:lstStyle/>
        <a:p>
          <a:endParaRPr lang="en-GB"/>
        </a:p>
      </dgm:t>
    </dgm:pt>
    <dgm:pt modelId="{D6E09116-4959-41A5-A027-BE3F3023E6E0}">
      <dgm:prSet phldrT="[Text]"/>
      <dgm:spPr>
        <a:ln>
          <a:solidFill>
            <a:srgbClr val="41B04A"/>
          </a:solidFill>
        </a:ln>
      </dgm:spPr>
      <dgm:t>
        <a:bodyPr/>
        <a:lstStyle/>
        <a:p>
          <a:r>
            <a:rPr lang="en-US" dirty="0" smtClean="0"/>
            <a:t>REGISTERING THE CRYSTAL PALACE PARK TRUST AS A CHARITY AND CREATING AN OVERARCHING  VISION</a:t>
          </a:r>
          <a:endParaRPr lang="en-GB" dirty="0"/>
        </a:p>
      </dgm:t>
    </dgm:pt>
    <dgm:pt modelId="{1CDE86D4-6948-4486-86D2-4B3598D72EB8}" type="parTrans" cxnId="{41F4E215-452B-43D1-9C66-D5401FEC0CA5}">
      <dgm:prSet/>
      <dgm:spPr/>
      <dgm:t>
        <a:bodyPr/>
        <a:lstStyle/>
        <a:p>
          <a:endParaRPr lang="en-GB"/>
        </a:p>
      </dgm:t>
    </dgm:pt>
    <dgm:pt modelId="{3A49EC25-02CE-472B-8E11-2CB20209D57A}" type="sibTrans" cxnId="{41F4E215-452B-43D1-9C66-D5401FEC0CA5}">
      <dgm:prSet/>
      <dgm:spPr/>
      <dgm:t>
        <a:bodyPr/>
        <a:lstStyle/>
        <a:p>
          <a:endParaRPr lang="en-GB"/>
        </a:p>
      </dgm:t>
    </dgm:pt>
    <dgm:pt modelId="{7B75042D-1C4E-4FCA-9BD9-39F60B791CF0}">
      <dgm:prSet phldrT="[Text]"/>
      <dgm:spPr>
        <a:ln>
          <a:solidFill>
            <a:srgbClr val="41B04A"/>
          </a:solidFill>
        </a:ln>
      </dgm:spPr>
      <dgm:t>
        <a:bodyPr/>
        <a:lstStyle/>
        <a:p>
          <a:r>
            <a:rPr lang="en-US" dirty="0" smtClean="0"/>
            <a:t>WORKING GROUP SELECTED THROUGH INDEPENDENT PROCESS</a:t>
          </a:r>
          <a:endParaRPr lang="en-GB" dirty="0"/>
        </a:p>
      </dgm:t>
    </dgm:pt>
    <dgm:pt modelId="{E79DEE91-9AC3-4244-A019-1096AC34171D}" type="sibTrans" cxnId="{D1D5C162-BEEE-4FE2-A5FF-FD4C9020B9D6}">
      <dgm:prSet/>
      <dgm:spPr/>
      <dgm:t>
        <a:bodyPr/>
        <a:lstStyle/>
        <a:p>
          <a:endParaRPr lang="en-GB"/>
        </a:p>
      </dgm:t>
    </dgm:pt>
    <dgm:pt modelId="{254E23C5-19DD-4356-B979-9A878CBBEF92}" type="parTrans" cxnId="{D1D5C162-BEEE-4FE2-A5FF-FD4C9020B9D6}">
      <dgm:prSet/>
      <dgm:spPr/>
      <dgm:t>
        <a:bodyPr/>
        <a:lstStyle/>
        <a:p>
          <a:endParaRPr lang="en-GB"/>
        </a:p>
      </dgm:t>
    </dgm:pt>
    <dgm:pt modelId="{B376558C-6067-43AA-9585-F05EB69675B5}" type="pres">
      <dgm:prSet presAssocID="{24BB6E2D-A6FA-42E6-9580-D44BCCC5F8FE}" presName="linearFlow" presStyleCnt="0">
        <dgm:presLayoutVars>
          <dgm:dir/>
          <dgm:animLvl val="lvl"/>
          <dgm:resizeHandles val="exact"/>
        </dgm:presLayoutVars>
      </dgm:prSet>
      <dgm:spPr/>
      <dgm:t>
        <a:bodyPr/>
        <a:lstStyle/>
        <a:p>
          <a:endParaRPr lang="en-GB"/>
        </a:p>
      </dgm:t>
    </dgm:pt>
    <dgm:pt modelId="{24463938-3D43-4022-AC93-7A02F6C22DF8}" type="pres">
      <dgm:prSet presAssocID="{5D83A213-BAF9-4DCC-B39D-9581379DA3C5}" presName="composite" presStyleCnt="0"/>
      <dgm:spPr/>
    </dgm:pt>
    <dgm:pt modelId="{C753ED7C-AA20-466D-83DB-E1FA162F7648}" type="pres">
      <dgm:prSet presAssocID="{5D83A213-BAF9-4DCC-B39D-9581379DA3C5}" presName="parentText" presStyleLbl="alignNode1" presStyleIdx="0" presStyleCnt="3">
        <dgm:presLayoutVars>
          <dgm:chMax val="1"/>
          <dgm:bulletEnabled val="1"/>
        </dgm:presLayoutVars>
      </dgm:prSet>
      <dgm:spPr/>
      <dgm:t>
        <a:bodyPr/>
        <a:lstStyle/>
        <a:p>
          <a:endParaRPr lang="en-GB"/>
        </a:p>
      </dgm:t>
    </dgm:pt>
    <dgm:pt modelId="{EC99571C-7884-412B-9DBB-44D963BD4C38}" type="pres">
      <dgm:prSet presAssocID="{5D83A213-BAF9-4DCC-B39D-9581379DA3C5}" presName="descendantText" presStyleLbl="alignAcc1" presStyleIdx="0" presStyleCnt="3">
        <dgm:presLayoutVars>
          <dgm:bulletEnabled val="1"/>
        </dgm:presLayoutVars>
      </dgm:prSet>
      <dgm:spPr/>
      <dgm:t>
        <a:bodyPr/>
        <a:lstStyle/>
        <a:p>
          <a:endParaRPr lang="en-GB"/>
        </a:p>
      </dgm:t>
    </dgm:pt>
    <dgm:pt modelId="{A0FA0D83-9F41-42AE-A3A0-C47455CE5430}" type="pres">
      <dgm:prSet presAssocID="{B07F3FC7-E65D-42F2-821F-104F8AF86D87}" presName="sp" presStyleCnt="0"/>
      <dgm:spPr/>
    </dgm:pt>
    <dgm:pt modelId="{AC4220E5-35E2-4B2B-898A-B355EE07CD0D}" type="pres">
      <dgm:prSet presAssocID="{30FAA1BE-9BAC-459B-A9F9-F3653CDD73EE}" presName="composite" presStyleCnt="0"/>
      <dgm:spPr/>
    </dgm:pt>
    <dgm:pt modelId="{D1073CEE-9F40-4E1B-8C15-3705BA0BC910}" type="pres">
      <dgm:prSet presAssocID="{30FAA1BE-9BAC-459B-A9F9-F3653CDD73EE}" presName="parentText" presStyleLbl="alignNode1" presStyleIdx="1" presStyleCnt="3">
        <dgm:presLayoutVars>
          <dgm:chMax val="1"/>
          <dgm:bulletEnabled val="1"/>
        </dgm:presLayoutVars>
      </dgm:prSet>
      <dgm:spPr/>
      <dgm:t>
        <a:bodyPr/>
        <a:lstStyle/>
        <a:p>
          <a:endParaRPr lang="en-GB"/>
        </a:p>
      </dgm:t>
    </dgm:pt>
    <dgm:pt modelId="{A6012C48-7E71-40AE-8637-58FC6D71BEE7}" type="pres">
      <dgm:prSet presAssocID="{30FAA1BE-9BAC-459B-A9F9-F3653CDD73EE}" presName="descendantText" presStyleLbl="alignAcc1" presStyleIdx="1" presStyleCnt="3">
        <dgm:presLayoutVars>
          <dgm:bulletEnabled val="1"/>
        </dgm:presLayoutVars>
      </dgm:prSet>
      <dgm:spPr/>
      <dgm:t>
        <a:bodyPr/>
        <a:lstStyle/>
        <a:p>
          <a:endParaRPr lang="en-GB"/>
        </a:p>
      </dgm:t>
    </dgm:pt>
    <dgm:pt modelId="{8BC116E5-E8A9-4786-B43F-DC9432BCFAD5}" type="pres">
      <dgm:prSet presAssocID="{36E25800-FA23-4B36-B3C7-33D513B1678F}" presName="sp" presStyleCnt="0"/>
      <dgm:spPr/>
    </dgm:pt>
    <dgm:pt modelId="{30124EEF-6567-4532-A095-D274D1DAE1D5}" type="pres">
      <dgm:prSet presAssocID="{CBB6E51B-9031-493C-9128-B4356E0B7999}" presName="composite" presStyleCnt="0"/>
      <dgm:spPr/>
    </dgm:pt>
    <dgm:pt modelId="{57B79060-A4CB-4CEF-A0ED-16A70A0727E9}" type="pres">
      <dgm:prSet presAssocID="{CBB6E51B-9031-493C-9128-B4356E0B7999}" presName="parentText" presStyleLbl="alignNode1" presStyleIdx="2" presStyleCnt="3">
        <dgm:presLayoutVars>
          <dgm:chMax val="1"/>
          <dgm:bulletEnabled val="1"/>
        </dgm:presLayoutVars>
      </dgm:prSet>
      <dgm:spPr/>
      <dgm:t>
        <a:bodyPr/>
        <a:lstStyle/>
        <a:p>
          <a:endParaRPr lang="en-GB"/>
        </a:p>
      </dgm:t>
    </dgm:pt>
    <dgm:pt modelId="{E4F99200-3CA0-42FD-BC3A-10879092C02A}" type="pres">
      <dgm:prSet presAssocID="{CBB6E51B-9031-493C-9128-B4356E0B7999}" presName="descendantText" presStyleLbl="alignAcc1" presStyleIdx="2" presStyleCnt="3">
        <dgm:presLayoutVars>
          <dgm:bulletEnabled val="1"/>
        </dgm:presLayoutVars>
      </dgm:prSet>
      <dgm:spPr/>
      <dgm:t>
        <a:bodyPr/>
        <a:lstStyle/>
        <a:p>
          <a:endParaRPr lang="en-GB"/>
        </a:p>
      </dgm:t>
    </dgm:pt>
  </dgm:ptLst>
  <dgm:cxnLst>
    <dgm:cxn modelId="{6DB3111C-ADA5-4EEA-88D2-35A35548A0AE}" srcId="{24BB6E2D-A6FA-42E6-9580-D44BCCC5F8FE}" destId="{30FAA1BE-9BAC-459B-A9F9-F3653CDD73EE}" srcOrd="1" destOrd="0" parTransId="{5BFC95D8-1E79-4701-88A5-61BCA7015872}" sibTransId="{36E25800-FA23-4B36-B3C7-33D513B1678F}"/>
    <dgm:cxn modelId="{D1D5C162-BEEE-4FE2-A5FF-FD4C9020B9D6}" srcId="{5D83A213-BAF9-4DCC-B39D-9581379DA3C5}" destId="{7B75042D-1C4E-4FCA-9BD9-39F60B791CF0}" srcOrd="0" destOrd="0" parTransId="{254E23C5-19DD-4356-B979-9A878CBBEF92}" sibTransId="{E79DEE91-9AC3-4244-A019-1096AC34171D}"/>
    <dgm:cxn modelId="{BA4A4589-4758-41BE-8F07-AC02618B6BA1}" type="presOf" srcId="{5D83A213-BAF9-4DCC-B39D-9581379DA3C5}" destId="{C753ED7C-AA20-466D-83DB-E1FA162F7648}" srcOrd="0" destOrd="0" presId="urn:microsoft.com/office/officeart/2005/8/layout/chevron2"/>
    <dgm:cxn modelId="{5DEF5A46-C46A-4AD6-BEA1-34BC3CD64389}" type="presOf" srcId="{7B75042D-1C4E-4FCA-9BD9-39F60B791CF0}" destId="{EC99571C-7884-412B-9DBB-44D963BD4C38}" srcOrd="0" destOrd="0" presId="urn:microsoft.com/office/officeart/2005/8/layout/chevron2"/>
    <dgm:cxn modelId="{FD4EC30B-9BD9-4A20-BA82-810AC946719B}" type="presOf" srcId="{CBB6E51B-9031-493C-9128-B4356E0B7999}" destId="{57B79060-A4CB-4CEF-A0ED-16A70A0727E9}" srcOrd="0" destOrd="0" presId="urn:microsoft.com/office/officeart/2005/8/layout/chevron2"/>
    <dgm:cxn modelId="{A192F181-9C9C-46DF-A9EA-9C5C8FF74CE7}" srcId="{24BB6E2D-A6FA-42E6-9580-D44BCCC5F8FE}" destId="{5D83A213-BAF9-4DCC-B39D-9581379DA3C5}" srcOrd="0" destOrd="0" parTransId="{05391C8A-7C3B-4B8B-9047-1056AB7A1026}" sibTransId="{B07F3FC7-E65D-42F2-821F-104F8AF86D87}"/>
    <dgm:cxn modelId="{E047087F-2B16-444A-ACC0-4DE5DA1C210C}" type="presOf" srcId="{232CC7AE-7B07-493B-A5F8-424D5DE2B1F2}" destId="{A6012C48-7E71-40AE-8637-58FC6D71BEE7}" srcOrd="0" destOrd="0" presId="urn:microsoft.com/office/officeart/2005/8/layout/chevron2"/>
    <dgm:cxn modelId="{41F4E215-452B-43D1-9C66-D5401FEC0CA5}" srcId="{CBB6E51B-9031-493C-9128-B4356E0B7999}" destId="{D6E09116-4959-41A5-A027-BE3F3023E6E0}" srcOrd="0" destOrd="0" parTransId="{1CDE86D4-6948-4486-86D2-4B3598D72EB8}" sibTransId="{3A49EC25-02CE-472B-8E11-2CB20209D57A}"/>
    <dgm:cxn modelId="{8089D923-0071-4933-B281-1B9F5461DCFB}" type="presOf" srcId="{24BB6E2D-A6FA-42E6-9580-D44BCCC5F8FE}" destId="{B376558C-6067-43AA-9585-F05EB69675B5}" srcOrd="0" destOrd="0" presId="urn:microsoft.com/office/officeart/2005/8/layout/chevron2"/>
    <dgm:cxn modelId="{633FDB6B-04FE-42A8-9CD9-29D951BBC7E3}" srcId="{30FAA1BE-9BAC-459B-A9F9-F3653CDD73EE}" destId="{232CC7AE-7B07-493B-A5F8-424D5DE2B1F2}" srcOrd="0" destOrd="0" parTransId="{9DCFF801-A768-46A9-9488-339B2D824389}" sibTransId="{B86AE942-4B37-4414-8C13-276C6B148E8B}"/>
    <dgm:cxn modelId="{7A1C2D55-516F-4416-9588-A7100E94D7D9}" type="presOf" srcId="{30FAA1BE-9BAC-459B-A9F9-F3653CDD73EE}" destId="{D1073CEE-9F40-4E1B-8C15-3705BA0BC910}" srcOrd="0" destOrd="0" presId="urn:microsoft.com/office/officeart/2005/8/layout/chevron2"/>
    <dgm:cxn modelId="{11F87DCF-ED93-4531-9D5A-0D1D99F81E9A}" type="presOf" srcId="{D6E09116-4959-41A5-A027-BE3F3023E6E0}" destId="{E4F99200-3CA0-42FD-BC3A-10879092C02A}" srcOrd="0" destOrd="0" presId="urn:microsoft.com/office/officeart/2005/8/layout/chevron2"/>
    <dgm:cxn modelId="{680B0E54-A693-461D-A7C6-4EE17ACAE14B}" srcId="{24BB6E2D-A6FA-42E6-9580-D44BCCC5F8FE}" destId="{CBB6E51B-9031-493C-9128-B4356E0B7999}" srcOrd="2" destOrd="0" parTransId="{3EC569EF-17DF-47D6-B78E-28A0B24F32C5}" sibTransId="{D5F5F6E1-55F2-49FA-AA8A-60750D4928C6}"/>
    <dgm:cxn modelId="{48EF62CE-7FAB-4698-A94E-D4FD1D549B18}" type="presParOf" srcId="{B376558C-6067-43AA-9585-F05EB69675B5}" destId="{24463938-3D43-4022-AC93-7A02F6C22DF8}" srcOrd="0" destOrd="0" presId="urn:microsoft.com/office/officeart/2005/8/layout/chevron2"/>
    <dgm:cxn modelId="{A1B5F876-4E47-4953-BEF0-06C061054FDF}" type="presParOf" srcId="{24463938-3D43-4022-AC93-7A02F6C22DF8}" destId="{C753ED7C-AA20-466D-83DB-E1FA162F7648}" srcOrd="0" destOrd="0" presId="urn:microsoft.com/office/officeart/2005/8/layout/chevron2"/>
    <dgm:cxn modelId="{A84CD967-656C-41C0-8133-C66246519FBB}" type="presParOf" srcId="{24463938-3D43-4022-AC93-7A02F6C22DF8}" destId="{EC99571C-7884-412B-9DBB-44D963BD4C38}" srcOrd="1" destOrd="0" presId="urn:microsoft.com/office/officeart/2005/8/layout/chevron2"/>
    <dgm:cxn modelId="{63B9B2CA-1B8B-4702-8D95-F2CA4A269484}" type="presParOf" srcId="{B376558C-6067-43AA-9585-F05EB69675B5}" destId="{A0FA0D83-9F41-42AE-A3A0-C47455CE5430}" srcOrd="1" destOrd="0" presId="urn:microsoft.com/office/officeart/2005/8/layout/chevron2"/>
    <dgm:cxn modelId="{F31F8FBD-E96F-4BBB-A2A3-67635F7B85DC}" type="presParOf" srcId="{B376558C-6067-43AA-9585-F05EB69675B5}" destId="{AC4220E5-35E2-4B2B-898A-B355EE07CD0D}" srcOrd="2" destOrd="0" presId="urn:microsoft.com/office/officeart/2005/8/layout/chevron2"/>
    <dgm:cxn modelId="{0D8C39F2-0DD5-4203-8A94-22834341F589}" type="presParOf" srcId="{AC4220E5-35E2-4B2B-898A-B355EE07CD0D}" destId="{D1073CEE-9F40-4E1B-8C15-3705BA0BC910}" srcOrd="0" destOrd="0" presId="urn:microsoft.com/office/officeart/2005/8/layout/chevron2"/>
    <dgm:cxn modelId="{5D212D57-DF33-4555-A883-190463B4075D}" type="presParOf" srcId="{AC4220E5-35E2-4B2B-898A-B355EE07CD0D}" destId="{A6012C48-7E71-40AE-8637-58FC6D71BEE7}" srcOrd="1" destOrd="0" presId="urn:microsoft.com/office/officeart/2005/8/layout/chevron2"/>
    <dgm:cxn modelId="{52932B7E-6D3A-44BA-81B1-C76A67BF335D}" type="presParOf" srcId="{B376558C-6067-43AA-9585-F05EB69675B5}" destId="{8BC116E5-E8A9-4786-B43F-DC9432BCFAD5}" srcOrd="3" destOrd="0" presId="urn:microsoft.com/office/officeart/2005/8/layout/chevron2"/>
    <dgm:cxn modelId="{11769B5A-F5B5-44B5-9BF6-B5EE7725ED87}" type="presParOf" srcId="{B376558C-6067-43AA-9585-F05EB69675B5}" destId="{30124EEF-6567-4532-A095-D274D1DAE1D5}" srcOrd="4" destOrd="0" presId="urn:microsoft.com/office/officeart/2005/8/layout/chevron2"/>
    <dgm:cxn modelId="{57FB78A2-7751-40C0-915F-83A1FA8C6459}" type="presParOf" srcId="{30124EEF-6567-4532-A095-D274D1DAE1D5}" destId="{57B79060-A4CB-4CEF-A0ED-16A70A0727E9}" srcOrd="0" destOrd="0" presId="urn:microsoft.com/office/officeart/2005/8/layout/chevron2"/>
    <dgm:cxn modelId="{4EF57B58-9E25-4251-B3F8-3AB1273B0E6A}" type="presParOf" srcId="{30124EEF-6567-4532-A095-D274D1DAE1D5}" destId="{E4F99200-3CA0-42FD-BC3A-10879092C02A}" srcOrd="1" destOrd="0" presId="urn:microsoft.com/office/officeart/2005/8/layout/chevron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88F9D9B2-31B2-4A2F-9941-ACBC8B028DCC}" type="doc">
      <dgm:prSet loTypeId="urn:microsoft.com/office/officeart/2005/8/layout/venn1" loCatId="relationship" qsTypeId="urn:microsoft.com/office/officeart/2005/8/quickstyle/simple1" qsCatId="simple" csTypeId="urn:microsoft.com/office/officeart/2005/8/colors/accent6_1" csCatId="accent6" phldr="1"/>
      <dgm:spPr/>
    </dgm:pt>
    <dgm:pt modelId="{8232C6F2-06EB-464E-A97D-9384AF6B5736}">
      <dgm:prSet phldrT="[Text]"/>
      <dgm:spPr>
        <a:ln w="76200">
          <a:solidFill>
            <a:srgbClr val="41B04A"/>
          </a:solidFill>
        </a:ln>
      </dgm:spPr>
      <dgm:t>
        <a:bodyPr/>
        <a:lstStyle/>
        <a:p>
          <a:r>
            <a:rPr lang="en-GB" b="1" dirty="0" smtClean="0">
              <a:solidFill>
                <a:srgbClr val="00A086"/>
              </a:solidFill>
            </a:rPr>
            <a:t>ENGAGE:  through communication and involvement with the local community</a:t>
          </a:r>
          <a:endParaRPr lang="en-GB" b="1" dirty="0">
            <a:solidFill>
              <a:srgbClr val="00A086"/>
            </a:solidFill>
          </a:endParaRPr>
        </a:p>
      </dgm:t>
    </dgm:pt>
    <dgm:pt modelId="{C892375B-635B-4985-8F97-B7F0BFAC9F1B}" type="parTrans" cxnId="{E4B17CE0-8D19-4B8F-AEC8-D4C1BBF597D1}">
      <dgm:prSet/>
      <dgm:spPr/>
      <dgm:t>
        <a:bodyPr/>
        <a:lstStyle/>
        <a:p>
          <a:endParaRPr lang="en-GB"/>
        </a:p>
      </dgm:t>
    </dgm:pt>
    <dgm:pt modelId="{69288E9C-C7A2-4A1B-B871-4CFDD82F18E1}" type="sibTrans" cxnId="{E4B17CE0-8D19-4B8F-AEC8-D4C1BBF597D1}">
      <dgm:prSet/>
      <dgm:spPr/>
      <dgm:t>
        <a:bodyPr/>
        <a:lstStyle/>
        <a:p>
          <a:endParaRPr lang="en-GB"/>
        </a:p>
      </dgm:t>
    </dgm:pt>
    <dgm:pt modelId="{D2C79658-92BC-4B74-BBFF-3F60E20FBA80}">
      <dgm:prSet phldrT="[Text]"/>
      <dgm:spPr>
        <a:ln w="76200">
          <a:solidFill>
            <a:srgbClr val="41B04A"/>
          </a:solidFill>
        </a:ln>
      </dgm:spPr>
      <dgm:t>
        <a:bodyPr/>
        <a:lstStyle/>
        <a:p>
          <a:r>
            <a:rPr lang="en-US" b="1" dirty="0" smtClean="0">
              <a:solidFill>
                <a:srgbClr val="00A086"/>
              </a:solidFill>
            </a:rPr>
            <a:t>EXPLORE:</a:t>
          </a:r>
          <a:endParaRPr lang="en-GB" b="1" dirty="0" smtClean="0">
            <a:solidFill>
              <a:srgbClr val="00A086"/>
            </a:solidFill>
          </a:endParaRPr>
        </a:p>
        <a:p>
          <a:r>
            <a:rPr lang="en-US" b="1" dirty="0" smtClean="0">
              <a:solidFill>
                <a:srgbClr val="00A086"/>
              </a:solidFill>
            </a:rPr>
            <a:t>Seek new and innovative ways of support</a:t>
          </a:r>
          <a:endParaRPr lang="en-GB" b="1" dirty="0" smtClean="0">
            <a:solidFill>
              <a:srgbClr val="00A086"/>
            </a:solidFill>
          </a:endParaRPr>
        </a:p>
        <a:p>
          <a:r>
            <a:rPr lang="en-US" b="1" dirty="0" smtClean="0">
              <a:solidFill>
                <a:srgbClr val="00A086"/>
              </a:solidFill>
            </a:rPr>
            <a:t>from stakeholders in developing a sustainable future for the park.</a:t>
          </a:r>
          <a:endParaRPr lang="en-GB" b="1" dirty="0" smtClean="0">
            <a:solidFill>
              <a:srgbClr val="00A086"/>
            </a:solidFill>
          </a:endParaRPr>
        </a:p>
        <a:p>
          <a:endParaRPr lang="en-GB" b="1" dirty="0">
            <a:solidFill>
              <a:srgbClr val="00A086"/>
            </a:solidFill>
          </a:endParaRPr>
        </a:p>
      </dgm:t>
    </dgm:pt>
    <dgm:pt modelId="{446A9707-9312-4DC5-96FA-15ADBAB3FB79}" type="parTrans" cxnId="{406FDF76-7FBD-41A3-A53A-FDAF4F1FF72D}">
      <dgm:prSet/>
      <dgm:spPr/>
      <dgm:t>
        <a:bodyPr/>
        <a:lstStyle/>
        <a:p>
          <a:endParaRPr lang="en-GB"/>
        </a:p>
      </dgm:t>
    </dgm:pt>
    <dgm:pt modelId="{C31BD63D-6B92-486E-8FD1-5F3EF8CFB8BC}" type="sibTrans" cxnId="{406FDF76-7FBD-41A3-A53A-FDAF4F1FF72D}">
      <dgm:prSet/>
      <dgm:spPr/>
      <dgm:t>
        <a:bodyPr/>
        <a:lstStyle/>
        <a:p>
          <a:endParaRPr lang="en-GB"/>
        </a:p>
      </dgm:t>
    </dgm:pt>
    <dgm:pt modelId="{58722F02-159B-40D8-A3CD-ED763E5927D0}">
      <dgm:prSet phldrT="[Text]"/>
      <dgm:spPr>
        <a:ln w="76200">
          <a:solidFill>
            <a:srgbClr val="41B04A"/>
          </a:solidFill>
        </a:ln>
      </dgm:spPr>
      <dgm:t>
        <a:bodyPr/>
        <a:lstStyle/>
        <a:p>
          <a:pPr algn="ctr"/>
          <a:r>
            <a:rPr lang="en-US" b="1" dirty="0" smtClean="0">
              <a:solidFill>
                <a:srgbClr val="00A086"/>
              </a:solidFill>
            </a:rPr>
            <a:t>ENHANCE:</a:t>
          </a:r>
          <a:endParaRPr lang="en-GB" b="1" dirty="0" smtClean="0">
            <a:solidFill>
              <a:srgbClr val="00A086"/>
            </a:solidFill>
          </a:endParaRPr>
        </a:p>
        <a:p>
          <a:pPr algn="ctr"/>
          <a:r>
            <a:rPr lang="en-US" b="1" dirty="0" smtClean="0">
              <a:solidFill>
                <a:srgbClr val="00A086"/>
              </a:solidFill>
            </a:rPr>
            <a:t>By supporting community groups</a:t>
          </a:r>
          <a:endParaRPr lang="en-GB" b="1" dirty="0" smtClean="0">
            <a:solidFill>
              <a:srgbClr val="00A086"/>
            </a:solidFill>
          </a:endParaRPr>
        </a:p>
        <a:p>
          <a:pPr algn="ctr"/>
          <a:r>
            <a:rPr lang="en-US" b="1" dirty="0" smtClean="0">
              <a:solidFill>
                <a:srgbClr val="00A086"/>
              </a:solidFill>
            </a:rPr>
            <a:t>and volunteers working in the interests of the park and meeting the Trust’s aim and objectives.</a:t>
          </a:r>
          <a:endParaRPr lang="en-GB" b="1" dirty="0" smtClean="0">
            <a:solidFill>
              <a:srgbClr val="00A086"/>
            </a:solidFill>
          </a:endParaRPr>
        </a:p>
        <a:p>
          <a:pPr algn="ctr"/>
          <a:endParaRPr lang="en-GB" dirty="0"/>
        </a:p>
      </dgm:t>
    </dgm:pt>
    <dgm:pt modelId="{2D53D1CF-A89A-4840-9666-2B197151EC9F}" type="parTrans" cxnId="{55246A82-D518-491D-802B-7B9CB6C61995}">
      <dgm:prSet/>
      <dgm:spPr/>
      <dgm:t>
        <a:bodyPr/>
        <a:lstStyle/>
        <a:p>
          <a:endParaRPr lang="en-GB"/>
        </a:p>
      </dgm:t>
    </dgm:pt>
    <dgm:pt modelId="{679F8C18-1CF7-423A-B37C-41DAB3BCB4A2}" type="sibTrans" cxnId="{55246A82-D518-491D-802B-7B9CB6C61995}">
      <dgm:prSet/>
      <dgm:spPr/>
      <dgm:t>
        <a:bodyPr/>
        <a:lstStyle/>
        <a:p>
          <a:endParaRPr lang="en-GB"/>
        </a:p>
      </dgm:t>
    </dgm:pt>
    <dgm:pt modelId="{41662696-59E0-4CDD-BC36-5E87D90C743D}" type="pres">
      <dgm:prSet presAssocID="{88F9D9B2-31B2-4A2F-9941-ACBC8B028DCC}" presName="compositeShape" presStyleCnt="0">
        <dgm:presLayoutVars>
          <dgm:chMax val="7"/>
          <dgm:dir/>
          <dgm:resizeHandles val="exact"/>
        </dgm:presLayoutVars>
      </dgm:prSet>
      <dgm:spPr/>
    </dgm:pt>
    <dgm:pt modelId="{A5922FE7-41D4-4FBF-92BB-247DC65CEF07}" type="pres">
      <dgm:prSet presAssocID="{8232C6F2-06EB-464E-A97D-9384AF6B5736}" presName="circ1" presStyleLbl="vennNode1" presStyleIdx="0" presStyleCnt="3" custScaleX="100693"/>
      <dgm:spPr/>
      <dgm:t>
        <a:bodyPr/>
        <a:lstStyle/>
        <a:p>
          <a:endParaRPr lang="en-GB"/>
        </a:p>
      </dgm:t>
    </dgm:pt>
    <dgm:pt modelId="{49BC883B-79D4-4E7E-B0FD-EA375C2DE5A9}" type="pres">
      <dgm:prSet presAssocID="{8232C6F2-06EB-464E-A97D-9384AF6B5736}" presName="circ1Tx" presStyleLbl="revTx" presStyleIdx="0" presStyleCnt="0">
        <dgm:presLayoutVars>
          <dgm:chMax val="0"/>
          <dgm:chPref val="0"/>
          <dgm:bulletEnabled val="1"/>
        </dgm:presLayoutVars>
      </dgm:prSet>
      <dgm:spPr/>
      <dgm:t>
        <a:bodyPr/>
        <a:lstStyle/>
        <a:p>
          <a:endParaRPr lang="en-GB"/>
        </a:p>
      </dgm:t>
    </dgm:pt>
    <dgm:pt modelId="{5DA6137E-8014-49FB-971A-EBA9118616F1}" type="pres">
      <dgm:prSet presAssocID="{D2C79658-92BC-4B74-BBFF-3F60E20FBA80}" presName="circ2" presStyleLbl="vennNode1" presStyleIdx="1" presStyleCnt="3"/>
      <dgm:spPr/>
      <dgm:t>
        <a:bodyPr/>
        <a:lstStyle/>
        <a:p>
          <a:endParaRPr lang="en-GB"/>
        </a:p>
      </dgm:t>
    </dgm:pt>
    <dgm:pt modelId="{7413DCE4-2EDA-4B19-810F-67E89A93FC85}" type="pres">
      <dgm:prSet presAssocID="{D2C79658-92BC-4B74-BBFF-3F60E20FBA80}" presName="circ2Tx" presStyleLbl="revTx" presStyleIdx="0" presStyleCnt="0">
        <dgm:presLayoutVars>
          <dgm:chMax val="0"/>
          <dgm:chPref val="0"/>
          <dgm:bulletEnabled val="1"/>
        </dgm:presLayoutVars>
      </dgm:prSet>
      <dgm:spPr/>
      <dgm:t>
        <a:bodyPr/>
        <a:lstStyle/>
        <a:p>
          <a:endParaRPr lang="en-GB"/>
        </a:p>
      </dgm:t>
    </dgm:pt>
    <dgm:pt modelId="{D2D9459B-2763-470E-9C2A-CAA993B7A383}" type="pres">
      <dgm:prSet presAssocID="{58722F02-159B-40D8-A3CD-ED763E5927D0}" presName="circ3" presStyleLbl="vennNode1" presStyleIdx="2" presStyleCnt="3"/>
      <dgm:spPr/>
      <dgm:t>
        <a:bodyPr/>
        <a:lstStyle/>
        <a:p>
          <a:endParaRPr lang="en-GB"/>
        </a:p>
      </dgm:t>
    </dgm:pt>
    <dgm:pt modelId="{F2857898-A6B5-4E79-BDDA-CB1529B8A59C}" type="pres">
      <dgm:prSet presAssocID="{58722F02-159B-40D8-A3CD-ED763E5927D0}" presName="circ3Tx" presStyleLbl="revTx" presStyleIdx="0" presStyleCnt="0">
        <dgm:presLayoutVars>
          <dgm:chMax val="0"/>
          <dgm:chPref val="0"/>
          <dgm:bulletEnabled val="1"/>
        </dgm:presLayoutVars>
      </dgm:prSet>
      <dgm:spPr/>
      <dgm:t>
        <a:bodyPr/>
        <a:lstStyle/>
        <a:p>
          <a:endParaRPr lang="en-GB"/>
        </a:p>
      </dgm:t>
    </dgm:pt>
  </dgm:ptLst>
  <dgm:cxnLst>
    <dgm:cxn modelId="{E4B17CE0-8D19-4B8F-AEC8-D4C1BBF597D1}" srcId="{88F9D9B2-31B2-4A2F-9941-ACBC8B028DCC}" destId="{8232C6F2-06EB-464E-A97D-9384AF6B5736}" srcOrd="0" destOrd="0" parTransId="{C892375B-635B-4985-8F97-B7F0BFAC9F1B}" sibTransId="{69288E9C-C7A2-4A1B-B871-4CFDD82F18E1}"/>
    <dgm:cxn modelId="{35E45659-8DCD-4407-B976-AFF8BA1785BD}" type="presOf" srcId="{D2C79658-92BC-4B74-BBFF-3F60E20FBA80}" destId="{5DA6137E-8014-49FB-971A-EBA9118616F1}" srcOrd="0" destOrd="0" presId="urn:microsoft.com/office/officeart/2005/8/layout/venn1"/>
    <dgm:cxn modelId="{ADA1EAA2-F0CC-4629-8445-FB6750AC2DA3}" type="presOf" srcId="{58722F02-159B-40D8-A3CD-ED763E5927D0}" destId="{D2D9459B-2763-470E-9C2A-CAA993B7A383}" srcOrd="0" destOrd="0" presId="urn:microsoft.com/office/officeart/2005/8/layout/venn1"/>
    <dgm:cxn modelId="{406FDF76-7FBD-41A3-A53A-FDAF4F1FF72D}" srcId="{88F9D9B2-31B2-4A2F-9941-ACBC8B028DCC}" destId="{D2C79658-92BC-4B74-BBFF-3F60E20FBA80}" srcOrd="1" destOrd="0" parTransId="{446A9707-9312-4DC5-96FA-15ADBAB3FB79}" sibTransId="{C31BD63D-6B92-486E-8FD1-5F3EF8CFB8BC}"/>
    <dgm:cxn modelId="{C979FFDA-E3FE-4528-A3DA-C5AEE7C03794}" type="presOf" srcId="{8232C6F2-06EB-464E-A97D-9384AF6B5736}" destId="{49BC883B-79D4-4E7E-B0FD-EA375C2DE5A9}" srcOrd="1" destOrd="0" presId="urn:microsoft.com/office/officeart/2005/8/layout/venn1"/>
    <dgm:cxn modelId="{945094EB-4529-4085-B883-8ED0CED8D073}" type="presOf" srcId="{8232C6F2-06EB-464E-A97D-9384AF6B5736}" destId="{A5922FE7-41D4-4FBF-92BB-247DC65CEF07}" srcOrd="0" destOrd="0" presId="urn:microsoft.com/office/officeart/2005/8/layout/venn1"/>
    <dgm:cxn modelId="{F01BC1D3-0B52-452B-AFB1-F736EC4D2C67}" type="presOf" srcId="{58722F02-159B-40D8-A3CD-ED763E5927D0}" destId="{F2857898-A6B5-4E79-BDDA-CB1529B8A59C}" srcOrd="1" destOrd="0" presId="urn:microsoft.com/office/officeart/2005/8/layout/venn1"/>
    <dgm:cxn modelId="{55246A82-D518-491D-802B-7B9CB6C61995}" srcId="{88F9D9B2-31B2-4A2F-9941-ACBC8B028DCC}" destId="{58722F02-159B-40D8-A3CD-ED763E5927D0}" srcOrd="2" destOrd="0" parTransId="{2D53D1CF-A89A-4840-9666-2B197151EC9F}" sibTransId="{679F8C18-1CF7-423A-B37C-41DAB3BCB4A2}"/>
    <dgm:cxn modelId="{9875C41E-57BA-49FD-A3F9-D4E1AEBD9F67}" type="presOf" srcId="{D2C79658-92BC-4B74-BBFF-3F60E20FBA80}" destId="{7413DCE4-2EDA-4B19-810F-67E89A93FC85}" srcOrd="1" destOrd="0" presId="urn:microsoft.com/office/officeart/2005/8/layout/venn1"/>
    <dgm:cxn modelId="{32BDB380-0DA1-404F-A522-C7AA2330553B}" type="presOf" srcId="{88F9D9B2-31B2-4A2F-9941-ACBC8B028DCC}" destId="{41662696-59E0-4CDD-BC36-5E87D90C743D}" srcOrd="0" destOrd="0" presId="urn:microsoft.com/office/officeart/2005/8/layout/venn1"/>
    <dgm:cxn modelId="{0783A787-E0C7-4584-A18C-7FEBE5FE521F}" type="presParOf" srcId="{41662696-59E0-4CDD-BC36-5E87D90C743D}" destId="{A5922FE7-41D4-4FBF-92BB-247DC65CEF07}" srcOrd="0" destOrd="0" presId="urn:microsoft.com/office/officeart/2005/8/layout/venn1"/>
    <dgm:cxn modelId="{4505CAB2-D35B-4A16-BC34-77C9C66B6773}" type="presParOf" srcId="{41662696-59E0-4CDD-BC36-5E87D90C743D}" destId="{49BC883B-79D4-4E7E-B0FD-EA375C2DE5A9}" srcOrd="1" destOrd="0" presId="urn:microsoft.com/office/officeart/2005/8/layout/venn1"/>
    <dgm:cxn modelId="{2B57E8BC-D29D-4F34-BE6A-A8E7A0EC670F}" type="presParOf" srcId="{41662696-59E0-4CDD-BC36-5E87D90C743D}" destId="{5DA6137E-8014-49FB-971A-EBA9118616F1}" srcOrd="2" destOrd="0" presId="urn:microsoft.com/office/officeart/2005/8/layout/venn1"/>
    <dgm:cxn modelId="{FC4CB099-A79F-431F-AF62-D4B85CBA2F29}" type="presParOf" srcId="{41662696-59E0-4CDD-BC36-5E87D90C743D}" destId="{7413DCE4-2EDA-4B19-810F-67E89A93FC85}" srcOrd="3" destOrd="0" presId="urn:microsoft.com/office/officeart/2005/8/layout/venn1"/>
    <dgm:cxn modelId="{4474A40C-1396-45B3-9DB9-21ACB01EB51C}" type="presParOf" srcId="{41662696-59E0-4CDD-BC36-5E87D90C743D}" destId="{D2D9459B-2763-470E-9C2A-CAA993B7A383}" srcOrd="4" destOrd="0" presId="urn:microsoft.com/office/officeart/2005/8/layout/venn1"/>
    <dgm:cxn modelId="{B7857611-181D-43B2-93B7-9125DAD37779}" type="presParOf" srcId="{41662696-59E0-4CDD-BC36-5E87D90C743D}" destId="{F2857898-A6B5-4E79-BDDA-CB1529B8A59C}" srcOrd="5" destOrd="0" presId="urn:microsoft.com/office/officeart/2005/8/layout/ven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5922FE7-41D4-4FBF-92BB-247DC65CEF07}">
      <dsp:nvSpPr>
        <dsp:cNvPr id="0" name=""/>
        <dsp:cNvSpPr/>
      </dsp:nvSpPr>
      <dsp:spPr>
        <a:xfrm>
          <a:off x="3943352" y="54391"/>
          <a:ext cx="2628895" cy="2610802"/>
        </a:xfrm>
        <a:prstGeom prst="ellipse">
          <a:avLst/>
        </a:prstGeom>
        <a:solidFill>
          <a:schemeClr val="lt1">
            <a:alpha val="50000"/>
            <a:hueOff val="0"/>
            <a:satOff val="0"/>
            <a:lumOff val="0"/>
            <a:alphaOff val="0"/>
          </a:schemeClr>
        </a:solidFill>
        <a:ln w="76200" cap="flat" cmpd="sng" algn="ctr">
          <a:solidFill>
            <a:srgbClr val="41B04A"/>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977900">
            <a:lnSpc>
              <a:spcPct val="90000"/>
            </a:lnSpc>
            <a:spcBef>
              <a:spcPct val="0"/>
            </a:spcBef>
            <a:spcAft>
              <a:spcPct val="35000"/>
            </a:spcAft>
          </a:pPr>
          <a:r>
            <a:rPr lang="en-GB" sz="2200" kern="1200" dirty="0"/>
            <a:t>New Governance </a:t>
          </a:r>
        </a:p>
      </dsp:txBody>
      <dsp:txXfrm>
        <a:off x="4293871" y="511282"/>
        <a:ext cx="1927856" cy="1174861"/>
      </dsp:txXfrm>
    </dsp:sp>
    <dsp:sp modelId="{5DA6137E-8014-49FB-971A-EBA9118616F1}">
      <dsp:nvSpPr>
        <dsp:cNvPr id="0" name=""/>
        <dsp:cNvSpPr/>
      </dsp:nvSpPr>
      <dsp:spPr>
        <a:xfrm>
          <a:off x="4894463" y="1686143"/>
          <a:ext cx="2610802" cy="2610802"/>
        </a:xfrm>
        <a:prstGeom prst="ellipse">
          <a:avLst/>
        </a:prstGeom>
        <a:solidFill>
          <a:schemeClr val="lt1">
            <a:alpha val="50000"/>
            <a:hueOff val="0"/>
            <a:satOff val="0"/>
            <a:lumOff val="0"/>
            <a:alphaOff val="0"/>
          </a:schemeClr>
        </a:solidFill>
        <a:ln w="76200" cap="flat" cmpd="sng" algn="ctr">
          <a:solidFill>
            <a:srgbClr val="41B04A"/>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977900">
            <a:lnSpc>
              <a:spcPct val="90000"/>
            </a:lnSpc>
            <a:spcBef>
              <a:spcPct val="0"/>
            </a:spcBef>
            <a:spcAft>
              <a:spcPct val="35000"/>
            </a:spcAft>
          </a:pPr>
          <a:r>
            <a:rPr lang="en-GB" sz="2200" kern="1200" dirty="0"/>
            <a:t>Sustainable Business Plan</a:t>
          </a:r>
        </a:p>
      </dsp:txBody>
      <dsp:txXfrm>
        <a:off x="5692933" y="2360600"/>
        <a:ext cx="1566481" cy="1435941"/>
      </dsp:txXfrm>
    </dsp:sp>
    <dsp:sp modelId="{D2D9459B-2763-470E-9C2A-CAA993B7A383}">
      <dsp:nvSpPr>
        <dsp:cNvPr id="0" name=""/>
        <dsp:cNvSpPr/>
      </dsp:nvSpPr>
      <dsp:spPr>
        <a:xfrm>
          <a:off x="3010333" y="1686143"/>
          <a:ext cx="2610802" cy="2610802"/>
        </a:xfrm>
        <a:prstGeom prst="ellipse">
          <a:avLst/>
        </a:prstGeom>
        <a:solidFill>
          <a:schemeClr val="lt1">
            <a:alpha val="50000"/>
            <a:hueOff val="0"/>
            <a:satOff val="0"/>
            <a:lumOff val="0"/>
            <a:alphaOff val="0"/>
          </a:schemeClr>
        </a:solidFill>
        <a:ln w="76200" cap="flat" cmpd="sng" algn="ctr">
          <a:solidFill>
            <a:srgbClr val="41B04A"/>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977900">
            <a:lnSpc>
              <a:spcPct val="90000"/>
            </a:lnSpc>
            <a:spcBef>
              <a:spcPct val="0"/>
            </a:spcBef>
            <a:spcAft>
              <a:spcPct val="35000"/>
            </a:spcAft>
          </a:pPr>
          <a:r>
            <a:rPr lang="en-GB" sz="2200" kern="1200" dirty="0"/>
            <a:t>Regeneration Plan</a:t>
          </a:r>
        </a:p>
      </dsp:txBody>
      <dsp:txXfrm>
        <a:off x="3256184" y="2360600"/>
        <a:ext cx="1566481" cy="143594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753ED7C-AA20-466D-83DB-E1FA162F7648}">
      <dsp:nvSpPr>
        <dsp:cNvPr id="0" name=""/>
        <dsp:cNvSpPr/>
      </dsp:nvSpPr>
      <dsp:spPr>
        <a:xfrm rot="5400000">
          <a:off x="-251595" y="253101"/>
          <a:ext cx="1677301" cy="1174111"/>
        </a:xfrm>
        <a:prstGeom prst="chevron">
          <a:avLst/>
        </a:prstGeom>
        <a:solidFill>
          <a:srgbClr val="00A086"/>
        </a:solidFill>
        <a:ln w="12700" cap="flat" cmpd="sng" algn="ctr">
          <a:solidFill>
            <a:srgbClr val="BCD33A"/>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955" tIns="20955" rIns="20955" bIns="20955" numCol="1" spcCol="1270" anchor="ctr" anchorCtr="0">
          <a:noAutofit/>
        </a:bodyPr>
        <a:lstStyle/>
        <a:p>
          <a:pPr lvl="0" algn="ctr" defTabSz="1466850">
            <a:lnSpc>
              <a:spcPct val="90000"/>
            </a:lnSpc>
            <a:spcBef>
              <a:spcPct val="0"/>
            </a:spcBef>
            <a:spcAft>
              <a:spcPct val="35000"/>
            </a:spcAft>
          </a:pPr>
          <a:r>
            <a:rPr lang="en-GB" sz="3300" kern="1200" dirty="0" smtClean="0"/>
            <a:t>2016</a:t>
          </a:r>
          <a:endParaRPr lang="en-GB" sz="3300" kern="1200" dirty="0"/>
        </a:p>
      </dsp:txBody>
      <dsp:txXfrm rot="-5400000">
        <a:off x="1" y="588562"/>
        <a:ext cx="1174111" cy="503190"/>
      </dsp:txXfrm>
    </dsp:sp>
    <dsp:sp modelId="{EC99571C-7884-412B-9DBB-44D963BD4C38}">
      <dsp:nvSpPr>
        <dsp:cNvPr id="0" name=""/>
        <dsp:cNvSpPr/>
      </dsp:nvSpPr>
      <dsp:spPr>
        <a:xfrm rot="5400000">
          <a:off x="5299732" y="-4124115"/>
          <a:ext cx="1090246" cy="9341488"/>
        </a:xfrm>
        <a:prstGeom prst="round2SameRect">
          <a:avLst/>
        </a:prstGeom>
        <a:solidFill>
          <a:schemeClr val="lt1">
            <a:alpha val="90000"/>
            <a:hueOff val="0"/>
            <a:satOff val="0"/>
            <a:lumOff val="0"/>
            <a:alphaOff val="0"/>
          </a:schemeClr>
        </a:solidFill>
        <a:ln w="12700" cap="flat" cmpd="sng" algn="ctr">
          <a:solidFill>
            <a:srgbClr val="41B04A"/>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27584" tIns="20320" rIns="20320" bIns="20320" numCol="1" spcCol="1270" anchor="ctr" anchorCtr="0">
          <a:noAutofit/>
        </a:bodyPr>
        <a:lstStyle/>
        <a:p>
          <a:pPr marL="285750" lvl="1" indent="-285750" algn="l" defTabSz="1422400">
            <a:lnSpc>
              <a:spcPct val="90000"/>
            </a:lnSpc>
            <a:spcBef>
              <a:spcPct val="0"/>
            </a:spcBef>
            <a:spcAft>
              <a:spcPct val="15000"/>
            </a:spcAft>
            <a:buChar char="••"/>
          </a:pPr>
          <a:r>
            <a:rPr lang="en-US" sz="3200" kern="1200" dirty="0" smtClean="0"/>
            <a:t>WORKING GROUP SELECTED THROUGH INDEPENDENT PROCESS</a:t>
          </a:r>
          <a:endParaRPr lang="en-GB" sz="3200" kern="1200" dirty="0"/>
        </a:p>
      </dsp:txBody>
      <dsp:txXfrm rot="-5400000">
        <a:off x="1174112" y="54726"/>
        <a:ext cx="9288267" cy="983804"/>
      </dsp:txXfrm>
    </dsp:sp>
    <dsp:sp modelId="{D1073CEE-9F40-4E1B-8C15-3705BA0BC910}">
      <dsp:nvSpPr>
        <dsp:cNvPr id="0" name=""/>
        <dsp:cNvSpPr/>
      </dsp:nvSpPr>
      <dsp:spPr>
        <a:xfrm rot="5400000">
          <a:off x="-251595" y="1737107"/>
          <a:ext cx="1677301" cy="1174111"/>
        </a:xfrm>
        <a:prstGeom prst="chevron">
          <a:avLst/>
        </a:prstGeom>
        <a:solidFill>
          <a:srgbClr val="00A086"/>
        </a:solidFill>
        <a:ln w="12700" cap="flat" cmpd="sng" algn="ctr">
          <a:solidFill>
            <a:srgbClr val="BCD33A"/>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955" tIns="20955" rIns="20955" bIns="20955" numCol="1" spcCol="1270" anchor="ctr" anchorCtr="0">
          <a:noAutofit/>
        </a:bodyPr>
        <a:lstStyle/>
        <a:p>
          <a:pPr lvl="0" algn="ctr" defTabSz="1466850">
            <a:lnSpc>
              <a:spcPct val="90000"/>
            </a:lnSpc>
            <a:spcBef>
              <a:spcPct val="0"/>
            </a:spcBef>
            <a:spcAft>
              <a:spcPct val="35000"/>
            </a:spcAft>
          </a:pPr>
          <a:r>
            <a:rPr lang="en-GB" sz="3300" kern="1200" dirty="0" smtClean="0"/>
            <a:t>2017</a:t>
          </a:r>
          <a:endParaRPr lang="en-GB" sz="3300" kern="1200" dirty="0"/>
        </a:p>
      </dsp:txBody>
      <dsp:txXfrm rot="-5400000">
        <a:off x="1" y="2072568"/>
        <a:ext cx="1174111" cy="503190"/>
      </dsp:txXfrm>
    </dsp:sp>
    <dsp:sp modelId="{A6012C48-7E71-40AE-8637-58FC6D71BEE7}">
      <dsp:nvSpPr>
        <dsp:cNvPr id="0" name=""/>
        <dsp:cNvSpPr/>
      </dsp:nvSpPr>
      <dsp:spPr>
        <a:xfrm rot="5400000">
          <a:off x="5299732" y="-2640108"/>
          <a:ext cx="1090246" cy="9341488"/>
        </a:xfrm>
        <a:prstGeom prst="round2SameRect">
          <a:avLst/>
        </a:prstGeom>
        <a:solidFill>
          <a:schemeClr val="lt1">
            <a:alpha val="90000"/>
            <a:hueOff val="0"/>
            <a:satOff val="0"/>
            <a:lumOff val="0"/>
            <a:alphaOff val="0"/>
          </a:schemeClr>
        </a:solidFill>
        <a:ln w="12700" cap="flat" cmpd="sng" algn="ctr">
          <a:solidFill>
            <a:srgbClr val="41B04A"/>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27584" tIns="20320" rIns="20320" bIns="20320" numCol="1" spcCol="1270" anchor="ctr" anchorCtr="0">
          <a:noAutofit/>
        </a:bodyPr>
        <a:lstStyle/>
        <a:p>
          <a:pPr marL="285750" lvl="1" indent="-285750" algn="l" defTabSz="1422400">
            <a:lnSpc>
              <a:spcPct val="90000"/>
            </a:lnSpc>
            <a:spcBef>
              <a:spcPct val="0"/>
            </a:spcBef>
            <a:spcAft>
              <a:spcPct val="15000"/>
            </a:spcAft>
            <a:buChar char="••"/>
          </a:pPr>
          <a:r>
            <a:rPr lang="en-US" sz="3200" kern="1200" dirty="0" smtClean="0"/>
            <a:t>ADVISING BROMLEY COUNCIL ON PARK REGENERATION</a:t>
          </a:r>
          <a:endParaRPr lang="en-GB" sz="3200" kern="1200" dirty="0"/>
        </a:p>
      </dsp:txBody>
      <dsp:txXfrm rot="-5400000">
        <a:off x="1174112" y="1538733"/>
        <a:ext cx="9288267" cy="983804"/>
      </dsp:txXfrm>
    </dsp:sp>
    <dsp:sp modelId="{57B79060-A4CB-4CEF-A0ED-16A70A0727E9}">
      <dsp:nvSpPr>
        <dsp:cNvPr id="0" name=""/>
        <dsp:cNvSpPr/>
      </dsp:nvSpPr>
      <dsp:spPr>
        <a:xfrm rot="5400000">
          <a:off x="-251595" y="3221114"/>
          <a:ext cx="1677301" cy="1174111"/>
        </a:xfrm>
        <a:prstGeom prst="chevron">
          <a:avLst/>
        </a:prstGeom>
        <a:solidFill>
          <a:srgbClr val="00A086"/>
        </a:solidFill>
        <a:ln w="12700" cap="flat" cmpd="sng" algn="ctr">
          <a:solidFill>
            <a:srgbClr val="BCD33A"/>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955" tIns="20955" rIns="20955" bIns="20955" numCol="1" spcCol="1270" anchor="ctr" anchorCtr="0">
          <a:noAutofit/>
        </a:bodyPr>
        <a:lstStyle/>
        <a:p>
          <a:pPr lvl="0" algn="ctr" defTabSz="1466850">
            <a:lnSpc>
              <a:spcPct val="90000"/>
            </a:lnSpc>
            <a:spcBef>
              <a:spcPct val="0"/>
            </a:spcBef>
            <a:spcAft>
              <a:spcPct val="35000"/>
            </a:spcAft>
          </a:pPr>
          <a:r>
            <a:rPr lang="en-GB" sz="3300" kern="1200" dirty="0" smtClean="0"/>
            <a:t>2018</a:t>
          </a:r>
          <a:endParaRPr lang="en-GB" sz="3300" kern="1200" dirty="0"/>
        </a:p>
      </dsp:txBody>
      <dsp:txXfrm rot="-5400000">
        <a:off x="1" y="3556575"/>
        <a:ext cx="1174111" cy="503190"/>
      </dsp:txXfrm>
    </dsp:sp>
    <dsp:sp modelId="{E4F99200-3CA0-42FD-BC3A-10879092C02A}">
      <dsp:nvSpPr>
        <dsp:cNvPr id="0" name=""/>
        <dsp:cNvSpPr/>
      </dsp:nvSpPr>
      <dsp:spPr>
        <a:xfrm rot="5400000">
          <a:off x="5299732" y="-1156101"/>
          <a:ext cx="1090246" cy="9341488"/>
        </a:xfrm>
        <a:prstGeom prst="round2SameRect">
          <a:avLst/>
        </a:prstGeom>
        <a:solidFill>
          <a:schemeClr val="lt1">
            <a:alpha val="90000"/>
            <a:hueOff val="0"/>
            <a:satOff val="0"/>
            <a:lumOff val="0"/>
            <a:alphaOff val="0"/>
          </a:schemeClr>
        </a:solidFill>
        <a:ln w="12700" cap="flat" cmpd="sng" algn="ctr">
          <a:solidFill>
            <a:srgbClr val="41B04A"/>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27584" tIns="20320" rIns="20320" bIns="20320" numCol="1" spcCol="1270" anchor="ctr" anchorCtr="0">
          <a:noAutofit/>
        </a:bodyPr>
        <a:lstStyle/>
        <a:p>
          <a:pPr marL="285750" lvl="1" indent="-285750" algn="l" defTabSz="1422400">
            <a:lnSpc>
              <a:spcPct val="90000"/>
            </a:lnSpc>
            <a:spcBef>
              <a:spcPct val="0"/>
            </a:spcBef>
            <a:spcAft>
              <a:spcPct val="15000"/>
            </a:spcAft>
            <a:buChar char="••"/>
          </a:pPr>
          <a:r>
            <a:rPr lang="en-US" sz="3200" kern="1200" dirty="0" smtClean="0"/>
            <a:t>REGISTERING THE CRYSTAL PALACE PARK TRUST AS A CHARITY AND CREATING AN OVERARCHING  VISION</a:t>
          </a:r>
          <a:endParaRPr lang="en-GB" sz="3200" kern="1200" dirty="0"/>
        </a:p>
      </dsp:txBody>
      <dsp:txXfrm rot="-5400000">
        <a:off x="1174112" y="3022740"/>
        <a:ext cx="9288267" cy="98380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5922FE7-41D4-4FBF-92BB-247DC65CEF07}">
      <dsp:nvSpPr>
        <dsp:cNvPr id="0" name=""/>
        <dsp:cNvSpPr/>
      </dsp:nvSpPr>
      <dsp:spPr>
        <a:xfrm>
          <a:off x="4551497" y="57983"/>
          <a:ext cx="2802492" cy="2783205"/>
        </a:xfrm>
        <a:prstGeom prst="ellipse">
          <a:avLst/>
        </a:prstGeom>
        <a:solidFill>
          <a:schemeClr val="lt1">
            <a:alpha val="50000"/>
            <a:hueOff val="0"/>
            <a:satOff val="0"/>
            <a:lumOff val="0"/>
            <a:alphaOff val="0"/>
          </a:schemeClr>
        </a:solidFill>
        <a:ln w="76200" cap="flat" cmpd="sng" algn="ctr">
          <a:solidFill>
            <a:srgbClr val="41B04A"/>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488950">
            <a:lnSpc>
              <a:spcPct val="90000"/>
            </a:lnSpc>
            <a:spcBef>
              <a:spcPct val="0"/>
            </a:spcBef>
            <a:spcAft>
              <a:spcPct val="35000"/>
            </a:spcAft>
          </a:pPr>
          <a:r>
            <a:rPr lang="en-GB" sz="1100" b="1" kern="1200" dirty="0" smtClean="0">
              <a:solidFill>
                <a:srgbClr val="00A086"/>
              </a:solidFill>
            </a:rPr>
            <a:t>ENGAGE:  through communication and involvement with the local community</a:t>
          </a:r>
          <a:endParaRPr lang="en-GB" sz="1100" b="1" kern="1200" dirty="0">
            <a:solidFill>
              <a:srgbClr val="00A086"/>
            </a:solidFill>
          </a:endParaRPr>
        </a:p>
      </dsp:txBody>
      <dsp:txXfrm>
        <a:off x="4925163" y="545044"/>
        <a:ext cx="2055161" cy="1252442"/>
      </dsp:txXfrm>
    </dsp:sp>
    <dsp:sp modelId="{5DA6137E-8014-49FB-971A-EBA9118616F1}">
      <dsp:nvSpPr>
        <dsp:cNvPr id="0" name=""/>
        <dsp:cNvSpPr/>
      </dsp:nvSpPr>
      <dsp:spPr>
        <a:xfrm>
          <a:off x="5565414" y="1797486"/>
          <a:ext cx="2783205" cy="2783205"/>
        </a:xfrm>
        <a:prstGeom prst="ellipse">
          <a:avLst/>
        </a:prstGeom>
        <a:solidFill>
          <a:schemeClr val="lt1">
            <a:alpha val="50000"/>
            <a:hueOff val="0"/>
            <a:satOff val="0"/>
            <a:lumOff val="0"/>
            <a:alphaOff val="0"/>
          </a:schemeClr>
        </a:solidFill>
        <a:ln w="76200" cap="flat" cmpd="sng" algn="ctr">
          <a:solidFill>
            <a:srgbClr val="41B04A"/>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488950">
            <a:lnSpc>
              <a:spcPct val="90000"/>
            </a:lnSpc>
            <a:spcBef>
              <a:spcPct val="0"/>
            </a:spcBef>
            <a:spcAft>
              <a:spcPct val="35000"/>
            </a:spcAft>
          </a:pPr>
          <a:r>
            <a:rPr lang="en-US" sz="1100" b="1" kern="1200" dirty="0" smtClean="0">
              <a:solidFill>
                <a:srgbClr val="00A086"/>
              </a:solidFill>
            </a:rPr>
            <a:t>EXPLORE:</a:t>
          </a:r>
          <a:endParaRPr lang="en-GB" sz="1100" b="1" kern="1200" dirty="0" smtClean="0">
            <a:solidFill>
              <a:srgbClr val="00A086"/>
            </a:solidFill>
          </a:endParaRPr>
        </a:p>
        <a:p>
          <a:pPr lvl="0" algn="ctr" defTabSz="488950">
            <a:lnSpc>
              <a:spcPct val="90000"/>
            </a:lnSpc>
            <a:spcBef>
              <a:spcPct val="0"/>
            </a:spcBef>
            <a:spcAft>
              <a:spcPct val="35000"/>
            </a:spcAft>
          </a:pPr>
          <a:r>
            <a:rPr lang="en-US" sz="1100" b="1" kern="1200" dirty="0" smtClean="0">
              <a:solidFill>
                <a:srgbClr val="00A086"/>
              </a:solidFill>
            </a:rPr>
            <a:t>Seek new and innovative ways of support</a:t>
          </a:r>
          <a:endParaRPr lang="en-GB" sz="1100" b="1" kern="1200" dirty="0" smtClean="0">
            <a:solidFill>
              <a:srgbClr val="00A086"/>
            </a:solidFill>
          </a:endParaRPr>
        </a:p>
        <a:p>
          <a:pPr lvl="0" algn="ctr" defTabSz="488950">
            <a:lnSpc>
              <a:spcPct val="90000"/>
            </a:lnSpc>
            <a:spcBef>
              <a:spcPct val="0"/>
            </a:spcBef>
            <a:spcAft>
              <a:spcPct val="35000"/>
            </a:spcAft>
          </a:pPr>
          <a:r>
            <a:rPr lang="en-US" sz="1100" b="1" kern="1200" dirty="0" smtClean="0">
              <a:solidFill>
                <a:srgbClr val="00A086"/>
              </a:solidFill>
            </a:rPr>
            <a:t>from stakeholders in developing a sustainable future for the park.</a:t>
          </a:r>
          <a:endParaRPr lang="en-GB" sz="1100" b="1" kern="1200" dirty="0" smtClean="0">
            <a:solidFill>
              <a:srgbClr val="00A086"/>
            </a:solidFill>
          </a:endParaRPr>
        </a:p>
        <a:p>
          <a:pPr lvl="0" algn="ctr" defTabSz="488950">
            <a:lnSpc>
              <a:spcPct val="90000"/>
            </a:lnSpc>
            <a:spcBef>
              <a:spcPct val="0"/>
            </a:spcBef>
            <a:spcAft>
              <a:spcPct val="35000"/>
            </a:spcAft>
          </a:pPr>
          <a:endParaRPr lang="en-GB" sz="1100" b="1" kern="1200" dirty="0">
            <a:solidFill>
              <a:srgbClr val="00A086"/>
            </a:solidFill>
          </a:endParaRPr>
        </a:p>
      </dsp:txBody>
      <dsp:txXfrm>
        <a:off x="6416611" y="2516481"/>
        <a:ext cx="1669923" cy="1530762"/>
      </dsp:txXfrm>
    </dsp:sp>
    <dsp:sp modelId="{D2D9459B-2763-470E-9C2A-CAA993B7A383}">
      <dsp:nvSpPr>
        <dsp:cNvPr id="0" name=""/>
        <dsp:cNvSpPr/>
      </dsp:nvSpPr>
      <dsp:spPr>
        <a:xfrm>
          <a:off x="3556868" y="1797486"/>
          <a:ext cx="2783205" cy="2783205"/>
        </a:xfrm>
        <a:prstGeom prst="ellipse">
          <a:avLst/>
        </a:prstGeom>
        <a:solidFill>
          <a:schemeClr val="lt1">
            <a:alpha val="50000"/>
            <a:hueOff val="0"/>
            <a:satOff val="0"/>
            <a:lumOff val="0"/>
            <a:alphaOff val="0"/>
          </a:schemeClr>
        </a:solidFill>
        <a:ln w="76200" cap="flat" cmpd="sng" algn="ctr">
          <a:solidFill>
            <a:srgbClr val="41B04A"/>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488950">
            <a:lnSpc>
              <a:spcPct val="90000"/>
            </a:lnSpc>
            <a:spcBef>
              <a:spcPct val="0"/>
            </a:spcBef>
            <a:spcAft>
              <a:spcPct val="35000"/>
            </a:spcAft>
          </a:pPr>
          <a:r>
            <a:rPr lang="en-US" sz="1100" b="1" kern="1200" dirty="0" smtClean="0">
              <a:solidFill>
                <a:srgbClr val="00A086"/>
              </a:solidFill>
            </a:rPr>
            <a:t>ENHANCE:</a:t>
          </a:r>
          <a:endParaRPr lang="en-GB" sz="1100" b="1" kern="1200" dirty="0" smtClean="0">
            <a:solidFill>
              <a:srgbClr val="00A086"/>
            </a:solidFill>
          </a:endParaRPr>
        </a:p>
        <a:p>
          <a:pPr lvl="0" algn="ctr" defTabSz="488950">
            <a:lnSpc>
              <a:spcPct val="90000"/>
            </a:lnSpc>
            <a:spcBef>
              <a:spcPct val="0"/>
            </a:spcBef>
            <a:spcAft>
              <a:spcPct val="35000"/>
            </a:spcAft>
          </a:pPr>
          <a:r>
            <a:rPr lang="en-US" sz="1100" b="1" kern="1200" dirty="0" smtClean="0">
              <a:solidFill>
                <a:srgbClr val="00A086"/>
              </a:solidFill>
            </a:rPr>
            <a:t>By supporting community groups</a:t>
          </a:r>
          <a:endParaRPr lang="en-GB" sz="1100" b="1" kern="1200" dirty="0" smtClean="0">
            <a:solidFill>
              <a:srgbClr val="00A086"/>
            </a:solidFill>
          </a:endParaRPr>
        </a:p>
        <a:p>
          <a:pPr lvl="0" algn="ctr" defTabSz="488950">
            <a:lnSpc>
              <a:spcPct val="90000"/>
            </a:lnSpc>
            <a:spcBef>
              <a:spcPct val="0"/>
            </a:spcBef>
            <a:spcAft>
              <a:spcPct val="35000"/>
            </a:spcAft>
          </a:pPr>
          <a:r>
            <a:rPr lang="en-US" sz="1100" b="1" kern="1200" dirty="0" smtClean="0">
              <a:solidFill>
                <a:srgbClr val="00A086"/>
              </a:solidFill>
            </a:rPr>
            <a:t>and volunteers working in the interests of the park and meeting the Trust’s aim and objectives.</a:t>
          </a:r>
          <a:endParaRPr lang="en-GB" sz="1100" b="1" kern="1200" dirty="0" smtClean="0">
            <a:solidFill>
              <a:srgbClr val="00A086"/>
            </a:solidFill>
          </a:endParaRPr>
        </a:p>
        <a:p>
          <a:pPr lvl="0" algn="ctr" defTabSz="488950">
            <a:lnSpc>
              <a:spcPct val="90000"/>
            </a:lnSpc>
            <a:spcBef>
              <a:spcPct val="0"/>
            </a:spcBef>
            <a:spcAft>
              <a:spcPct val="35000"/>
            </a:spcAft>
          </a:pPr>
          <a:endParaRPr lang="en-GB" sz="1100" kern="1200" dirty="0"/>
        </a:p>
      </dsp:txBody>
      <dsp:txXfrm>
        <a:off x="3818953" y="2516481"/>
        <a:ext cx="1669923" cy="1530762"/>
      </dsp:txXfrm>
    </dsp:sp>
  </dsp:spTree>
</dsp:drawing>
</file>

<file path=ppt/diagrams/layout1.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2975240" cy="501641"/>
          </a:xfrm>
          <a:prstGeom prst="rect">
            <a:avLst/>
          </a:prstGeom>
        </p:spPr>
        <p:txBody>
          <a:bodyPr vert="horz" lIns="96355" tIns="48177" rIns="96355" bIns="48177" rtlCol="0"/>
          <a:lstStyle>
            <a:lvl1pPr algn="l">
              <a:defRPr sz="1300"/>
            </a:lvl1pPr>
          </a:lstStyle>
          <a:p>
            <a:endParaRPr lang="en-GB"/>
          </a:p>
        </p:txBody>
      </p:sp>
      <p:sp>
        <p:nvSpPr>
          <p:cNvPr id="3" name="Date Placeholder 2"/>
          <p:cNvSpPr>
            <a:spLocks noGrp="1"/>
          </p:cNvSpPr>
          <p:nvPr>
            <p:ph type="dt" idx="1"/>
          </p:nvPr>
        </p:nvSpPr>
        <p:spPr>
          <a:xfrm>
            <a:off x="3889110" y="0"/>
            <a:ext cx="2975240" cy="501641"/>
          </a:xfrm>
          <a:prstGeom prst="rect">
            <a:avLst/>
          </a:prstGeom>
        </p:spPr>
        <p:txBody>
          <a:bodyPr vert="horz" lIns="96355" tIns="48177" rIns="96355" bIns="48177" rtlCol="0"/>
          <a:lstStyle>
            <a:lvl1pPr algn="r">
              <a:defRPr sz="1300"/>
            </a:lvl1pPr>
          </a:lstStyle>
          <a:p>
            <a:fld id="{9601A7C2-0F84-4CD2-91F8-865A8A20932F}" type="datetimeFigureOut">
              <a:rPr lang="en-GB" smtClean="0"/>
              <a:t>29/06/2018</a:t>
            </a:fld>
            <a:endParaRPr lang="en-GB"/>
          </a:p>
        </p:txBody>
      </p:sp>
      <p:sp>
        <p:nvSpPr>
          <p:cNvPr id="4" name="Slide Image Placeholder 3"/>
          <p:cNvSpPr>
            <a:spLocks noGrp="1" noRot="1" noChangeAspect="1"/>
          </p:cNvSpPr>
          <p:nvPr>
            <p:ph type="sldImg" idx="2"/>
          </p:nvPr>
        </p:nvSpPr>
        <p:spPr>
          <a:xfrm>
            <a:off x="433388" y="1249363"/>
            <a:ext cx="5999162" cy="3375025"/>
          </a:xfrm>
          <a:prstGeom prst="rect">
            <a:avLst/>
          </a:prstGeom>
          <a:noFill/>
          <a:ln w="12700">
            <a:solidFill>
              <a:prstClr val="black"/>
            </a:solidFill>
          </a:ln>
        </p:spPr>
        <p:txBody>
          <a:bodyPr vert="horz" lIns="96355" tIns="48177" rIns="96355" bIns="48177" rtlCol="0" anchor="ctr"/>
          <a:lstStyle/>
          <a:p>
            <a:endParaRPr lang="en-GB"/>
          </a:p>
        </p:txBody>
      </p:sp>
      <p:sp>
        <p:nvSpPr>
          <p:cNvPr id="5" name="Notes Placeholder 4"/>
          <p:cNvSpPr>
            <a:spLocks noGrp="1"/>
          </p:cNvSpPr>
          <p:nvPr>
            <p:ph type="body" sz="quarter" idx="3"/>
          </p:nvPr>
        </p:nvSpPr>
        <p:spPr>
          <a:xfrm>
            <a:off x="686594" y="4811574"/>
            <a:ext cx="5492750" cy="3936742"/>
          </a:xfrm>
          <a:prstGeom prst="rect">
            <a:avLst/>
          </a:prstGeom>
        </p:spPr>
        <p:txBody>
          <a:bodyPr vert="horz" lIns="96355" tIns="48177" rIns="96355" bIns="48177"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1" y="9496436"/>
            <a:ext cx="2975240" cy="501639"/>
          </a:xfrm>
          <a:prstGeom prst="rect">
            <a:avLst/>
          </a:prstGeom>
        </p:spPr>
        <p:txBody>
          <a:bodyPr vert="horz" lIns="96355" tIns="48177" rIns="96355" bIns="48177" rtlCol="0" anchor="b"/>
          <a:lstStyle>
            <a:lvl1pPr algn="l">
              <a:defRPr sz="1300"/>
            </a:lvl1pPr>
          </a:lstStyle>
          <a:p>
            <a:endParaRPr lang="en-GB"/>
          </a:p>
        </p:txBody>
      </p:sp>
      <p:sp>
        <p:nvSpPr>
          <p:cNvPr id="7" name="Slide Number Placeholder 6"/>
          <p:cNvSpPr>
            <a:spLocks noGrp="1"/>
          </p:cNvSpPr>
          <p:nvPr>
            <p:ph type="sldNum" sz="quarter" idx="5"/>
          </p:nvPr>
        </p:nvSpPr>
        <p:spPr>
          <a:xfrm>
            <a:off x="3889110" y="9496436"/>
            <a:ext cx="2975240" cy="501639"/>
          </a:xfrm>
          <a:prstGeom prst="rect">
            <a:avLst/>
          </a:prstGeom>
        </p:spPr>
        <p:txBody>
          <a:bodyPr vert="horz" lIns="96355" tIns="48177" rIns="96355" bIns="48177" rtlCol="0" anchor="b"/>
          <a:lstStyle>
            <a:lvl1pPr algn="r">
              <a:defRPr sz="1300"/>
            </a:lvl1pPr>
          </a:lstStyle>
          <a:p>
            <a:fld id="{B112DB66-63C3-47F6-86D9-CBC225A5F3E7}" type="slidenum">
              <a:rPr lang="en-GB" smtClean="0"/>
              <a:t>‹#›</a:t>
            </a:fld>
            <a:endParaRPr lang="en-GB"/>
          </a:p>
        </p:txBody>
      </p:sp>
    </p:spTree>
    <p:extLst>
      <p:ext uri="{BB962C8B-B14F-4D97-AF65-F5344CB8AC3E}">
        <p14:creationId xmlns:p14="http://schemas.microsoft.com/office/powerpoint/2010/main" val="3768827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B112DB66-63C3-47F6-86D9-CBC225A5F3E7}" type="slidenum">
              <a:rPr lang="en-GB" smtClean="0"/>
              <a:t>1</a:t>
            </a:fld>
            <a:endParaRPr lang="en-GB"/>
          </a:p>
        </p:txBody>
      </p:sp>
    </p:spTree>
    <p:extLst>
      <p:ext uri="{BB962C8B-B14F-4D97-AF65-F5344CB8AC3E}">
        <p14:creationId xmlns:p14="http://schemas.microsoft.com/office/powerpoint/2010/main" val="340847487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baseline="0" dirty="0"/>
          </a:p>
        </p:txBody>
      </p:sp>
      <p:sp>
        <p:nvSpPr>
          <p:cNvPr id="4" name="Slide Number Placeholder 3"/>
          <p:cNvSpPr>
            <a:spLocks noGrp="1"/>
          </p:cNvSpPr>
          <p:nvPr>
            <p:ph type="sldNum" sz="quarter" idx="10"/>
          </p:nvPr>
        </p:nvSpPr>
        <p:spPr/>
        <p:txBody>
          <a:bodyPr/>
          <a:lstStyle/>
          <a:p>
            <a:fld id="{B112DB66-63C3-47F6-86D9-CBC225A5F3E7}" type="slidenum">
              <a:rPr lang="en-GB" smtClean="0"/>
              <a:t>2</a:t>
            </a:fld>
            <a:endParaRPr lang="en-GB"/>
          </a:p>
        </p:txBody>
      </p:sp>
    </p:spTree>
    <p:extLst>
      <p:ext uri="{BB962C8B-B14F-4D97-AF65-F5344CB8AC3E}">
        <p14:creationId xmlns:p14="http://schemas.microsoft.com/office/powerpoint/2010/main" val="10848507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b="1" dirty="0"/>
          </a:p>
        </p:txBody>
      </p:sp>
      <p:sp>
        <p:nvSpPr>
          <p:cNvPr id="4" name="Slide Number Placeholder 3"/>
          <p:cNvSpPr>
            <a:spLocks noGrp="1"/>
          </p:cNvSpPr>
          <p:nvPr>
            <p:ph type="sldNum" sz="quarter" idx="10"/>
          </p:nvPr>
        </p:nvSpPr>
        <p:spPr/>
        <p:txBody>
          <a:bodyPr/>
          <a:lstStyle/>
          <a:p>
            <a:fld id="{B112DB66-63C3-47F6-86D9-CBC225A5F3E7}" type="slidenum">
              <a:rPr lang="en-GB" smtClean="0"/>
              <a:t>3</a:t>
            </a:fld>
            <a:endParaRPr lang="en-GB"/>
          </a:p>
        </p:txBody>
      </p:sp>
    </p:spTree>
    <p:extLst>
      <p:ext uri="{BB962C8B-B14F-4D97-AF65-F5344CB8AC3E}">
        <p14:creationId xmlns:p14="http://schemas.microsoft.com/office/powerpoint/2010/main" val="419586652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b="0" dirty="0">
              <a:solidFill>
                <a:srgbClr val="00A086"/>
              </a:solidFill>
              <a:latin typeface="Futura (medium)"/>
            </a:endParaRPr>
          </a:p>
        </p:txBody>
      </p:sp>
      <p:sp>
        <p:nvSpPr>
          <p:cNvPr id="4" name="Slide Number Placeholder 3"/>
          <p:cNvSpPr>
            <a:spLocks noGrp="1"/>
          </p:cNvSpPr>
          <p:nvPr>
            <p:ph type="sldNum" sz="quarter" idx="10"/>
          </p:nvPr>
        </p:nvSpPr>
        <p:spPr/>
        <p:txBody>
          <a:bodyPr/>
          <a:lstStyle/>
          <a:p>
            <a:fld id="{B112DB66-63C3-47F6-86D9-CBC225A5F3E7}" type="slidenum">
              <a:rPr lang="en-GB" smtClean="0"/>
              <a:t>4</a:t>
            </a:fld>
            <a:endParaRPr lang="en-GB"/>
          </a:p>
        </p:txBody>
      </p:sp>
    </p:spTree>
    <p:extLst>
      <p:ext uri="{BB962C8B-B14F-4D97-AF65-F5344CB8AC3E}">
        <p14:creationId xmlns:p14="http://schemas.microsoft.com/office/powerpoint/2010/main" val="413293636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63552">
              <a:defRPr/>
            </a:pPr>
            <a:endParaRPr lang="en-GB" dirty="0">
              <a:solidFill>
                <a:srgbClr val="00A086"/>
              </a:solidFill>
              <a:latin typeface="Futura (medium)"/>
            </a:endParaRPr>
          </a:p>
        </p:txBody>
      </p:sp>
      <p:sp>
        <p:nvSpPr>
          <p:cNvPr id="4" name="Slide Number Placeholder 3"/>
          <p:cNvSpPr>
            <a:spLocks noGrp="1"/>
          </p:cNvSpPr>
          <p:nvPr>
            <p:ph type="sldNum" sz="quarter" idx="10"/>
          </p:nvPr>
        </p:nvSpPr>
        <p:spPr/>
        <p:txBody>
          <a:bodyPr/>
          <a:lstStyle/>
          <a:p>
            <a:fld id="{B112DB66-63C3-47F6-86D9-CBC225A5F3E7}" type="slidenum">
              <a:rPr lang="en-GB" smtClean="0"/>
              <a:t>5</a:t>
            </a:fld>
            <a:endParaRPr lang="en-GB"/>
          </a:p>
        </p:txBody>
      </p:sp>
    </p:spTree>
    <p:extLst>
      <p:ext uri="{BB962C8B-B14F-4D97-AF65-F5344CB8AC3E}">
        <p14:creationId xmlns:p14="http://schemas.microsoft.com/office/powerpoint/2010/main" val="198011703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B112DB66-63C3-47F6-86D9-CBC225A5F3E7}" type="slidenum">
              <a:rPr lang="en-GB" smtClean="0"/>
              <a:t>6</a:t>
            </a:fld>
            <a:endParaRPr lang="en-GB"/>
          </a:p>
        </p:txBody>
      </p:sp>
    </p:spTree>
    <p:extLst>
      <p:ext uri="{BB962C8B-B14F-4D97-AF65-F5344CB8AC3E}">
        <p14:creationId xmlns:p14="http://schemas.microsoft.com/office/powerpoint/2010/main" val="390685812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40888" indent="-240888">
              <a:buAutoNum type="arabicParenR"/>
            </a:pPr>
            <a:endParaRPr lang="en-GB" dirty="0"/>
          </a:p>
        </p:txBody>
      </p:sp>
      <p:sp>
        <p:nvSpPr>
          <p:cNvPr id="4" name="Slide Number Placeholder 3"/>
          <p:cNvSpPr>
            <a:spLocks noGrp="1"/>
          </p:cNvSpPr>
          <p:nvPr>
            <p:ph type="sldNum" sz="quarter" idx="10"/>
          </p:nvPr>
        </p:nvSpPr>
        <p:spPr/>
        <p:txBody>
          <a:bodyPr/>
          <a:lstStyle/>
          <a:p>
            <a:fld id="{B112DB66-63C3-47F6-86D9-CBC225A5F3E7}" type="slidenum">
              <a:rPr lang="en-GB" smtClean="0"/>
              <a:t>7</a:t>
            </a:fld>
            <a:endParaRPr lang="en-GB"/>
          </a:p>
        </p:txBody>
      </p:sp>
    </p:spTree>
    <p:extLst>
      <p:ext uri="{BB962C8B-B14F-4D97-AF65-F5344CB8AC3E}">
        <p14:creationId xmlns:p14="http://schemas.microsoft.com/office/powerpoint/2010/main" val="193075058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B112DB66-63C3-47F6-86D9-CBC225A5F3E7}" type="slidenum">
              <a:rPr lang="en-GB" smtClean="0"/>
              <a:t>8</a:t>
            </a:fld>
            <a:endParaRPr lang="en-GB"/>
          </a:p>
        </p:txBody>
      </p:sp>
    </p:spTree>
    <p:extLst>
      <p:ext uri="{BB962C8B-B14F-4D97-AF65-F5344CB8AC3E}">
        <p14:creationId xmlns:p14="http://schemas.microsoft.com/office/powerpoint/2010/main" val="147818439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B112DB66-63C3-47F6-86D9-CBC225A5F3E7}" type="slidenum">
              <a:rPr lang="en-GB" smtClean="0"/>
              <a:t>9</a:t>
            </a:fld>
            <a:endParaRPr lang="en-GB"/>
          </a:p>
        </p:txBody>
      </p:sp>
    </p:spTree>
    <p:extLst>
      <p:ext uri="{BB962C8B-B14F-4D97-AF65-F5344CB8AC3E}">
        <p14:creationId xmlns:p14="http://schemas.microsoft.com/office/powerpoint/2010/main" val="321482068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B112DB66-63C3-47F6-86D9-CBC225A5F3E7}" type="slidenum">
              <a:rPr lang="en-GB" smtClean="0"/>
              <a:t>10</a:t>
            </a:fld>
            <a:endParaRPr lang="en-GB"/>
          </a:p>
        </p:txBody>
      </p:sp>
    </p:spTree>
    <p:extLst>
      <p:ext uri="{BB962C8B-B14F-4D97-AF65-F5344CB8AC3E}">
        <p14:creationId xmlns:p14="http://schemas.microsoft.com/office/powerpoint/2010/main" val="374739231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B112DB66-63C3-47F6-86D9-CBC225A5F3E7}" type="slidenum">
              <a:rPr lang="en-GB" smtClean="0"/>
              <a:t>11</a:t>
            </a:fld>
            <a:endParaRPr lang="en-GB"/>
          </a:p>
        </p:txBody>
      </p:sp>
    </p:spTree>
    <p:extLst>
      <p:ext uri="{BB962C8B-B14F-4D97-AF65-F5344CB8AC3E}">
        <p14:creationId xmlns:p14="http://schemas.microsoft.com/office/powerpoint/2010/main" val="286227958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baseline="0" dirty="0"/>
          </a:p>
        </p:txBody>
      </p:sp>
      <p:sp>
        <p:nvSpPr>
          <p:cNvPr id="4" name="Slide Number Placeholder 3"/>
          <p:cNvSpPr>
            <a:spLocks noGrp="1"/>
          </p:cNvSpPr>
          <p:nvPr>
            <p:ph type="sldNum" sz="quarter" idx="10"/>
          </p:nvPr>
        </p:nvSpPr>
        <p:spPr/>
        <p:txBody>
          <a:bodyPr/>
          <a:lstStyle/>
          <a:p>
            <a:fld id="{B112DB66-63C3-47F6-86D9-CBC225A5F3E7}" type="slidenum">
              <a:rPr lang="en-GB" smtClean="0"/>
              <a:t>12</a:t>
            </a:fld>
            <a:endParaRPr lang="en-GB"/>
          </a:p>
        </p:txBody>
      </p:sp>
    </p:spTree>
    <p:extLst>
      <p:ext uri="{BB962C8B-B14F-4D97-AF65-F5344CB8AC3E}">
        <p14:creationId xmlns:p14="http://schemas.microsoft.com/office/powerpoint/2010/main" val="250855106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Image Placeholder 1"/>
          <p:cNvSpPr>
            <a:spLocks noGrp="1" noRot="1" noChangeAspect="1" noTextEdit="1"/>
          </p:cNvSpPr>
          <p:nvPr>
            <p:ph type="sldImg"/>
          </p:nvPr>
        </p:nvSpPr>
        <p:spPr bwMode="auto">
          <a:xfrm>
            <a:off x="238125" y="1057275"/>
            <a:ext cx="9393238" cy="5284788"/>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p>
        </p:txBody>
      </p:sp>
      <p:sp>
        <p:nvSpPr>
          <p:cNvPr id="1638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346200">
              <a:defRPr>
                <a:solidFill>
                  <a:schemeClr val="tx1"/>
                </a:solidFill>
                <a:latin typeface="Calibri" panose="020F0502020204030204" pitchFamily="34" charset="0"/>
              </a:defRPr>
            </a:lvl1pPr>
            <a:lvl2pPr marL="742950" indent="-285750" defTabSz="1346200">
              <a:defRPr>
                <a:solidFill>
                  <a:schemeClr val="tx1"/>
                </a:solidFill>
                <a:latin typeface="Calibri" panose="020F0502020204030204" pitchFamily="34" charset="0"/>
              </a:defRPr>
            </a:lvl2pPr>
            <a:lvl3pPr marL="1143000" indent="-228600" defTabSz="1346200">
              <a:defRPr>
                <a:solidFill>
                  <a:schemeClr val="tx1"/>
                </a:solidFill>
                <a:latin typeface="Calibri" panose="020F0502020204030204" pitchFamily="34" charset="0"/>
              </a:defRPr>
            </a:lvl3pPr>
            <a:lvl4pPr marL="1600200" indent="-228600" defTabSz="1346200">
              <a:defRPr>
                <a:solidFill>
                  <a:schemeClr val="tx1"/>
                </a:solidFill>
                <a:latin typeface="Calibri" panose="020F0502020204030204" pitchFamily="34" charset="0"/>
              </a:defRPr>
            </a:lvl4pPr>
            <a:lvl5pPr marL="2057400" indent="-228600" defTabSz="1346200">
              <a:defRPr>
                <a:solidFill>
                  <a:schemeClr val="tx1"/>
                </a:solidFill>
                <a:latin typeface="Calibri" panose="020F0502020204030204" pitchFamily="34" charset="0"/>
              </a:defRPr>
            </a:lvl5pPr>
            <a:lvl6pPr marL="2514600" indent="-228600" defTabSz="1346200" eaLnBrk="0" fontAlgn="base" hangingPunct="0">
              <a:spcBef>
                <a:spcPct val="0"/>
              </a:spcBef>
              <a:spcAft>
                <a:spcPct val="0"/>
              </a:spcAft>
              <a:defRPr>
                <a:solidFill>
                  <a:schemeClr val="tx1"/>
                </a:solidFill>
                <a:latin typeface="Calibri" panose="020F0502020204030204" pitchFamily="34" charset="0"/>
              </a:defRPr>
            </a:lvl6pPr>
            <a:lvl7pPr marL="2971800" indent="-228600" defTabSz="1346200" eaLnBrk="0" fontAlgn="base" hangingPunct="0">
              <a:spcBef>
                <a:spcPct val="0"/>
              </a:spcBef>
              <a:spcAft>
                <a:spcPct val="0"/>
              </a:spcAft>
              <a:defRPr>
                <a:solidFill>
                  <a:schemeClr val="tx1"/>
                </a:solidFill>
                <a:latin typeface="Calibri" panose="020F0502020204030204" pitchFamily="34" charset="0"/>
              </a:defRPr>
            </a:lvl7pPr>
            <a:lvl8pPr marL="3429000" indent="-228600" defTabSz="1346200" eaLnBrk="0" fontAlgn="base" hangingPunct="0">
              <a:spcBef>
                <a:spcPct val="0"/>
              </a:spcBef>
              <a:spcAft>
                <a:spcPct val="0"/>
              </a:spcAft>
              <a:defRPr>
                <a:solidFill>
                  <a:schemeClr val="tx1"/>
                </a:solidFill>
                <a:latin typeface="Calibri" panose="020F0502020204030204" pitchFamily="34" charset="0"/>
              </a:defRPr>
            </a:lvl8pPr>
            <a:lvl9pPr marL="3886200" indent="-228600" defTabSz="13462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F1C2B333-A4C9-427A-96E7-8E0AC1E8767C}" type="slidenum">
              <a:rPr lang="en-US" altLang="en-US" smtClean="0">
                <a:latin typeface="Arial" panose="020B0604020202020204" pitchFamily="34" charset="0"/>
                <a:ea typeface="MS PGothic" panose="020B0600070205080204" pitchFamily="34" charset="-128"/>
              </a:rPr>
              <a:pPr fontAlgn="base">
                <a:spcBef>
                  <a:spcPct val="0"/>
                </a:spcBef>
                <a:spcAft>
                  <a:spcPct val="0"/>
                </a:spcAft>
              </a:pPr>
              <a:t>14</a:t>
            </a:fld>
            <a:endParaRPr lang="en-US" altLang="en-US" smtClean="0">
              <a:latin typeface="Arial" panose="020B0604020202020204" pitchFamily="34" charset="0"/>
              <a:ea typeface="MS PGothic" panose="020B0600070205080204" pitchFamily="34" charset="-128"/>
            </a:endParaRPr>
          </a:p>
        </p:txBody>
      </p:sp>
    </p:spTree>
    <p:extLst>
      <p:ext uri="{BB962C8B-B14F-4D97-AF65-F5344CB8AC3E}">
        <p14:creationId xmlns:p14="http://schemas.microsoft.com/office/powerpoint/2010/main" val="358472120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Slide Image Placeholder 1"/>
          <p:cNvSpPr>
            <a:spLocks noGrp="1" noRot="1" noChangeAspect="1" noTextEdit="1"/>
          </p:cNvSpPr>
          <p:nvPr>
            <p:ph type="sldImg"/>
          </p:nvPr>
        </p:nvSpPr>
        <p:spPr bwMode="auto">
          <a:xfrm>
            <a:off x="238125" y="1057275"/>
            <a:ext cx="9393238" cy="5284788"/>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p>
        </p:txBody>
      </p:sp>
      <p:sp>
        <p:nvSpPr>
          <p:cNvPr id="1843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346200">
              <a:defRPr>
                <a:solidFill>
                  <a:schemeClr val="tx1"/>
                </a:solidFill>
                <a:latin typeface="Calibri" panose="020F0502020204030204" pitchFamily="34" charset="0"/>
              </a:defRPr>
            </a:lvl1pPr>
            <a:lvl2pPr marL="742950" indent="-285750" defTabSz="1346200">
              <a:defRPr>
                <a:solidFill>
                  <a:schemeClr val="tx1"/>
                </a:solidFill>
                <a:latin typeface="Calibri" panose="020F0502020204030204" pitchFamily="34" charset="0"/>
              </a:defRPr>
            </a:lvl2pPr>
            <a:lvl3pPr marL="1143000" indent="-228600" defTabSz="1346200">
              <a:defRPr>
                <a:solidFill>
                  <a:schemeClr val="tx1"/>
                </a:solidFill>
                <a:latin typeface="Calibri" panose="020F0502020204030204" pitchFamily="34" charset="0"/>
              </a:defRPr>
            </a:lvl3pPr>
            <a:lvl4pPr marL="1600200" indent="-228600" defTabSz="1346200">
              <a:defRPr>
                <a:solidFill>
                  <a:schemeClr val="tx1"/>
                </a:solidFill>
                <a:latin typeface="Calibri" panose="020F0502020204030204" pitchFamily="34" charset="0"/>
              </a:defRPr>
            </a:lvl4pPr>
            <a:lvl5pPr marL="2057400" indent="-228600" defTabSz="1346200">
              <a:defRPr>
                <a:solidFill>
                  <a:schemeClr val="tx1"/>
                </a:solidFill>
                <a:latin typeface="Calibri" panose="020F0502020204030204" pitchFamily="34" charset="0"/>
              </a:defRPr>
            </a:lvl5pPr>
            <a:lvl6pPr marL="2514600" indent="-228600" defTabSz="1346200" eaLnBrk="0" fontAlgn="base" hangingPunct="0">
              <a:spcBef>
                <a:spcPct val="0"/>
              </a:spcBef>
              <a:spcAft>
                <a:spcPct val="0"/>
              </a:spcAft>
              <a:defRPr>
                <a:solidFill>
                  <a:schemeClr val="tx1"/>
                </a:solidFill>
                <a:latin typeface="Calibri" panose="020F0502020204030204" pitchFamily="34" charset="0"/>
              </a:defRPr>
            </a:lvl6pPr>
            <a:lvl7pPr marL="2971800" indent="-228600" defTabSz="1346200" eaLnBrk="0" fontAlgn="base" hangingPunct="0">
              <a:spcBef>
                <a:spcPct val="0"/>
              </a:spcBef>
              <a:spcAft>
                <a:spcPct val="0"/>
              </a:spcAft>
              <a:defRPr>
                <a:solidFill>
                  <a:schemeClr val="tx1"/>
                </a:solidFill>
                <a:latin typeface="Calibri" panose="020F0502020204030204" pitchFamily="34" charset="0"/>
              </a:defRPr>
            </a:lvl7pPr>
            <a:lvl8pPr marL="3429000" indent="-228600" defTabSz="1346200" eaLnBrk="0" fontAlgn="base" hangingPunct="0">
              <a:spcBef>
                <a:spcPct val="0"/>
              </a:spcBef>
              <a:spcAft>
                <a:spcPct val="0"/>
              </a:spcAft>
              <a:defRPr>
                <a:solidFill>
                  <a:schemeClr val="tx1"/>
                </a:solidFill>
                <a:latin typeface="Calibri" panose="020F0502020204030204" pitchFamily="34" charset="0"/>
              </a:defRPr>
            </a:lvl8pPr>
            <a:lvl9pPr marL="3886200" indent="-228600" defTabSz="13462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B4C42733-FE21-4154-BA2B-C848359B2DF4}" type="slidenum">
              <a:rPr lang="en-US" altLang="en-US" smtClean="0">
                <a:latin typeface="Arial" panose="020B0604020202020204" pitchFamily="34" charset="0"/>
                <a:ea typeface="MS PGothic" panose="020B0600070205080204" pitchFamily="34" charset="-128"/>
              </a:rPr>
              <a:pPr fontAlgn="base">
                <a:spcBef>
                  <a:spcPct val="0"/>
                </a:spcBef>
                <a:spcAft>
                  <a:spcPct val="0"/>
                </a:spcAft>
              </a:pPr>
              <a:t>15</a:t>
            </a:fld>
            <a:endParaRPr lang="en-US" altLang="en-US" smtClean="0">
              <a:latin typeface="Arial" panose="020B0604020202020204" pitchFamily="34" charset="0"/>
              <a:ea typeface="MS PGothic" panose="020B0600070205080204" pitchFamily="34" charset="-128"/>
            </a:endParaRPr>
          </a:p>
        </p:txBody>
      </p:sp>
    </p:spTree>
    <p:extLst>
      <p:ext uri="{BB962C8B-B14F-4D97-AF65-F5344CB8AC3E}">
        <p14:creationId xmlns:p14="http://schemas.microsoft.com/office/powerpoint/2010/main" val="41160323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Image Placeholder 1"/>
          <p:cNvSpPr>
            <a:spLocks noGrp="1" noRot="1" noChangeAspect="1" noTextEdit="1"/>
          </p:cNvSpPr>
          <p:nvPr>
            <p:ph type="sldImg"/>
          </p:nvPr>
        </p:nvSpPr>
        <p:spPr bwMode="auto">
          <a:xfrm>
            <a:off x="238125" y="1057275"/>
            <a:ext cx="9393238" cy="5284788"/>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p>
        </p:txBody>
      </p:sp>
      <p:sp>
        <p:nvSpPr>
          <p:cNvPr id="2048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346200">
              <a:defRPr>
                <a:solidFill>
                  <a:schemeClr val="tx1"/>
                </a:solidFill>
                <a:latin typeface="Calibri" panose="020F0502020204030204" pitchFamily="34" charset="0"/>
              </a:defRPr>
            </a:lvl1pPr>
            <a:lvl2pPr marL="742950" indent="-285750" defTabSz="1346200">
              <a:defRPr>
                <a:solidFill>
                  <a:schemeClr val="tx1"/>
                </a:solidFill>
                <a:latin typeface="Calibri" panose="020F0502020204030204" pitchFamily="34" charset="0"/>
              </a:defRPr>
            </a:lvl2pPr>
            <a:lvl3pPr marL="1143000" indent="-228600" defTabSz="1346200">
              <a:defRPr>
                <a:solidFill>
                  <a:schemeClr val="tx1"/>
                </a:solidFill>
                <a:latin typeface="Calibri" panose="020F0502020204030204" pitchFamily="34" charset="0"/>
              </a:defRPr>
            </a:lvl3pPr>
            <a:lvl4pPr marL="1600200" indent="-228600" defTabSz="1346200">
              <a:defRPr>
                <a:solidFill>
                  <a:schemeClr val="tx1"/>
                </a:solidFill>
                <a:latin typeface="Calibri" panose="020F0502020204030204" pitchFamily="34" charset="0"/>
              </a:defRPr>
            </a:lvl4pPr>
            <a:lvl5pPr marL="2057400" indent="-228600" defTabSz="1346200">
              <a:defRPr>
                <a:solidFill>
                  <a:schemeClr val="tx1"/>
                </a:solidFill>
                <a:latin typeface="Calibri" panose="020F0502020204030204" pitchFamily="34" charset="0"/>
              </a:defRPr>
            </a:lvl5pPr>
            <a:lvl6pPr marL="2514600" indent="-228600" defTabSz="1346200" eaLnBrk="0" fontAlgn="base" hangingPunct="0">
              <a:spcBef>
                <a:spcPct val="0"/>
              </a:spcBef>
              <a:spcAft>
                <a:spcPct val="0"/>
              </a:spcAft>
              <a:defRPr>
                <a:solidFill>
                  <a:schemeClr val="tx1"/>
                </a:solidFill>
                <a:latin typeface="Calibri" panose="020F0502020204030204" pitchFamily="34" charset="0"/>
              </a:defRPr>
            </a:lvl6pPr>
            <a:lvl7pPr marL="2971800" indent="-228600" defTabSz="1346200" eaLnBrk="0" fontAlgn="base" hangingPunct="0">
              <a:spcBef>
                <a:spcPct val="0"/>
              </a:spcBef>
              <a:spcAft>
                <a:spcPct val="0"/>
              </a:spcAft>
              <a:defRPr>
                <a:solidFill>
                  <a:schemeClr val="tx1"/>
                </a:solidFill>
                <a:latin typeface="Calibri" panose="020F0502020204030204" pitchFamily="34" charset="0"/>
              </a:defRPr>
            </a:lvl7pPr>
            <a:lvl8pPr marL="3429000" indent="-228600" defTabSz="1346200" eaLnBrk="0" fontAlgn="base" hangingPunct="0">
              <a:spcBef>
                <a:spcPct val="0"/>
              </a:spcBef>
              <a:spcAft>
                <a:spcPct val="0"/>
              </a:spcAft>
              <a:defRPr>
                <a:solidFill>
                  <a:schemeClr val="tx1"/>
                </a:solidFill>
                <a:latin typeface="Calibri" panose="020F0502020204030204" pitchFamily="34" charset="0"/>
              </a:defRPr>
            </a:lvl8pPr>
            <a:lvl9pPr marL="3886200" indent="-228600" defTabSz="13462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8F1034A6-2485-4E87-A9B3-05893E00211E}" type="slidenum">
              <a:rPr lang="en-US" altLang="en-US" smtClean="0">
                <a:latin typeface="Arial" panose="020B0604020202020204" pitchFamily="34" charset="0"/>
                <a:ea typeface="MS PGothic" panose="020B0600070205080204" pitchFamily="34" charset="-128"/>
              </a:rPr>
              <a:pPr fontAlgn="base">
                <a:spcBef>
                  <a:spcPct val="0"/>
                </a:spcBef>
                <a:spcAft>
                  <a:spcPct val="0"/>
                </a:spcAft>
              </a:pPr>
              <a:t>16</a:t>
            </a:fld>
            <a:endParaRPr lang="en-US" altLang="en-US" smtClean="0">
              <a:latin typeface="Arial" panose="020B0604020202020204" pitchFamily="34" charset="0"/>
              <a:ea typeface="MS PGothic" panose="020B0600070205080204" pitchFamily="34" charset="-128"/>
            </a:endParaRPr>
          </a:p>
        </p:txBody>
      </p:sp>
    </p:spTree>
    <p:extLst>
      <p:ext uri="{BB962C8B-B14F-4D97-AF65-F5344CB8AC3E}">
        <p14:creationId xmlns:p14="http://schemas.microsoft.com/office/powerpoint/2010/main" val="67342430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Image Placeholder 1"/>
          <p:cNvSpPr>
            <a:spLocks noGrp="1" noRot="1" noChangeAspect="1" noTextEdit="1"/>
          </p:cNvSpPr>
          <p:nvPr>
            <p:ph type="sldImg"/>
          </p:nvPr>
        </p:nvSpPr>
        <p:spPr bwMode="auto">
          <a:xfrm>
            <a:off x="238125" y="1057275"/>
            <a:ext cx="9393238" cy="5284788"/>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55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p>
        </p:txBody>
      </p:sp>
      <p:sp>
        <p:nvSpPr>
          <p:cNvPr id="2355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346200">
              <a:defRPr>
                <a:solidFill>
                  <a:schemeClr val="tx1"/>
                </a:solidFill>
                <a:latin typeface="Calibri" panose="020F0502020204030204" pitchFamily="34" charset="0"/>
              </a:defRPr>
            </a:lvl1pPr>
            <a:lvl2pPr marL="742950" indent="-285750" defTabSz="1346200">
              <a:defRPr>
                <a:solidFill>
                  <a:schemeClr val="tx1"/>
                </a:solidFill>
                <a:latin typeface="Calibri" panose="020F0502020204030204" pitchFamily="34" charset="0"/>
              </a:defRPr>
            </a:lvl2pPr>
            <a:lvl3pPr marL="1143000" indent="-228600" defTabSz="1346200">
              <a:defRPr>
                <a:solidFill>
                  <a:schemeClr val="tx1"/>
                </a:solidFill>
                <a:latin typeface="Calibri" panose="020F0502020204030204" pitchFamily="34" charset="0"/>
              </a:defRPr>
            </a:lvl3pPr>
            <a:lvl4pPr marL="1600200" indent="-228600" defTabSz="1346200">
              <a:defRPr>
                <a:solidFill>
                  <a:schemeClr val="tx1"/>
                </a:solidFill>
                <a:latin typeface="Calibri" panose="020F0502020204030204" pitchFamily="34" charset="0"/>
              </a:defRPr>
            </a:lvl4pPr>
            <a:lvl5pPr marL="2057400" indent="-228600" defTabSz="1346200">
              <a:defRPr>
                <a:solidFill>
                  <a:schemeClr val="tx1"/>
                </a:solidFill>
                <a:latin typeface="Calibri" panose="020F0502020204030204" pitchFamily="34" charset="0"/>
              </a:defRPr>
            </a:lvl5pPr>
            <a:lvl6pPr marL="2514600" indent="-228600" defTabSz="1346200" eaLnBrk="0" fontAlgn="base" hangingPunct="0">
              <a:spcBef>
                <a:spcPct val="0"/>
              </a:spcBef>
              <a:spcAft>
                <a:spcPct val="0"/>
              </a:spcAft>
              <a:defRPr>
                <a:solidFill>
                  <a:schemeClr val="tx1"/>
                </a:solidFill>
                <a:latin typeface="Calibri" panose="020F0502020204030204" pitchFamily="34" charset="0"/>
              </a:defRPr>
            </a:lvl6pPr>
            <a:lvl7pPr marL="2971800" indent="-228600" defTabSz="1346200" eaLnBrk="0" fontAlgn="base" hangingPunct="0">
              <a:spcBef>
                <a:spcPct val="0"/>
              </a:spcBef>
              <a:spcAft>
                <a:spcPct val="0"/>
              </a:spcAft>
              <a:defRPr>
                <a:solidFill>
                  <a:schemeClr val="tx1"/>
                </a:solidFill>
                <a:latin typeface="Calibri" panose="020F0502020204030204" pitchFamily="34" charset="0"/>
              </a:defRPr>
            </a:lvl7pPr>
            <a:lvl8pPr marL="3429000" indent="-228600" defTabSz="1346200" eaLnBrk="0" fontAlgn="base" hangingPunct="0">
              <a:spcBef>
                <a:spcPct val="0"/>
              </a:spcBef>
              <a:spcAft>
                <a:spcPct val="0"/>
              </a:spcAft>
              <a:defRPr>
                <a:solidFill>
                  <a:schemeClr val="tx1"/>
                </a:solidFill>
                <a:latin typeface="Calibri" panose="020F0502020204030204" pitchFamily="34" charset="0"/>
              </a:defRPr>
            </a:lvl8pPr>
            <a:lvl9pPr marL="3886200" indent="-228600" defTabSz="13462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CFF6AB94-694C-4FA7-A230-DA906FE088E6}" type="slidenum">
              <a:rPr lang="en-US" altLang="en-US" smtClean="0">
                <a:latin typeface="Arial" panose="020B0604020202020204" pitchFamily="34" charset="0"/>
                <a:ea typeface="MS PGothic" panose="020B0600070205080204" pitchFamily="34" charset="-128"/>
              </a:rPr>
              <a:pPr fontAlgn="base">
                <a:spcBef>
                  <a:spcPct val="0"/>
                </a:spcBef>
                <a:spcAft>
                  <a:spcPct val="0"/>
                </a:spcAft>
              </a:pPr>
              <a:t>18</a:t>
            </a:fld>
            <a:endParaRPr lang="en-US" altLang="en-US" smtClean="0">
              <a:latin typeface="Arial" panose="020B0604020202020204" pitchFamily="34" charset="0"/>
              <a:ea typeface="MS PGothic" panose="020B0600070205080204" pitchFamily="34" charset="-128"/>
            </a:endParaRPr>
          </a:p>
        </p:txBody>
      </p:sp>
    </p:spTree>
    <p:extLst>
      <p:ext uri="{BB962C8B-B14F-4D97-AF65-F5344CB8AC3E}">
        <p14:creationId xmlns:p14="http://schemas.microsoft.com/office/powerpoint/2010/main" val="274215436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bwMode="auto">
          <a:xfrm>
            <a:off x="238125" y="1057275"/>
            <a:ext cx="9393238" cy="5284788"/>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60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p>
        </p:txBody>
      </p:sp>
      <p:sp>
        <p:nvSpPr>
          <p:cNvPr id="2560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346200">
              <a:defRPr>
                <a:solidFill>
                  <a:schemeClr val="tx1"/>
                </a:solidFill>
                <a:latin typeface="Calibri" panose="020F0502020204030204" pitchFamily="34" charset="0"/>
              </a:defRPr>
            </a:lvl1pPr>
            <a:lvl2pPr marL="742950" indent="-285750" defTabSz="1346200">
              <a:defRPr>
                <a:solidFill>
                  <a:schemeClr val="tx1"/>
                </a:solidFill>
                <a:latin typeface="Calibri" panose="020F0502020204030204" pitchFamily="34" charset="0"/>
              </a:defRPr>
            </a:lvl2pPr>
            <a:lvl3pPr marL="1143000" indent="-228600" defTabSz="1346200">
              <a:defRPr>
                <a:solidFill>
                  <a:schemeClr val="tx1"/>
                </a:solidFill>
                <a:latin typeface="Calibri" panose="020F0502020204030204" pitchFamily="34" charset="0"/>
              </a:defRPr>
            </a:lvl3pPr>
            <a:lvl4pPr marL="1600200" indent="-228600" defTabSz="1346200">
              <a:defRPr>
                <a:solidFill>
                  <a:schemeClr val="tx1"/>
                </a:solidFill>
                <a:latin typeface="Calibri" panose="020F0502020204030204" pitchFamily="34" charset="0"/>
              </a:defRPr>
            </a:lvl4pPr>
            <a:lvl5pPr marL="2057400" indent="-228600" defTabSz="1346200">
              <a:defRPr>
                <a:solidFill>
                  <a:schemeClr val="tx1"/>
                </a:solidFill>
                <a:latin typeface="Calibri" panose="020F0502020204030204" pitchFamily="34" charset="0"/>
              </a:defRPr>
            </a:lvl5pPr>
            <a:lvl6pPr marL="2514600" indent="-228600" defTabSz="1346200" eaLnBrk="0" fontAlgn="base" hangingPunct="0">
              <a:spcBef>
                <a:spcPct val="0"/>
              </a:spcBef>
              <a:spcAft>
                <a:spcPct val="0"/>
              </a:spcAft>
              <a:defRPr>
                <a:solidFill>
                  <a:schemeClr val="tx1"/>
                </a:solidFill>
                <a:latin typeface="Calibri" panose="020F0502020204030204" pitchFamily="34" charset="0"/>
              </a:defRPr>
            </a:lvl6pPr>
            <a:lvl7pPr marL="2971800" indent="-228600" defTabSz="1346200" eaLnBrk="0" fontAlgn="base" hangingPunct="0">
              <a:spcBef>
                <a:spcPct val="0"/>
              </a:spcBef>
              <a:spcAft>
                <a:spcPct val="0"/>
              </a:spcAft>
              <a:defRPr>
                <a:solidFill>
                  <a:schemeClr val="tx1"/>
                </a:solidFill>
                <a:latin typeface="Calibri" panose="020F0502020204030204" pitchFamily="34" charset="0"/>
              </a:defRPr>
            </a:lvl7pPr>
            <a:lvl8pPr marL="3429000" indent="-228600" defTabSz="1346200" eaLnBrk="0" fontAlgn="base" hangingPunct="0">
              <a:spcBef>
                <a:spcPct val="0"/>
              </a:spcBef>
              <a:spcAft>
                <a:spcPct val="0"/>
              </a:spcAft>
              <a:defRPr>
                <a:solidFill>
                  <a:schemeClr val="tx1"/>
                </a:solidFill>
                <a:latin typeface="Calibri" panose="020F0502020204030204" pitchFamily="34" charset="0"/>
              </a:defRPr>
            </a:lvl8pPr>
            <a:lvl9pPr marL="3886200" indent="-228600" defTabSz="13462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51AD94F8-7F8F-4601-BDAA-C6A5DE9069BD}" type="slidenum">
              <a:rPr lang="en-US" altLang="en-US" smtClean="0">
                <a:latin typeface="Arial" panose="020B0604020202020204" pitchFamily="34" charset="0"/>
                <a:ea typeface="MS PGothic" panose="020B0600070205080204" pitchFamily="34" charset="-128"/>
              </a:rPr>
              <a:pPr fontAlgn="base">
                <a:spcBef>
                  <a:spcPct val="0"/>
                </a:spcBef>
                <a:spcAft>
                  <a:spcPct val="0"/>
                </a:spcAft>
              </a:pPr>
              <a:t>19</a:t>
            </a:fld>
            <a:endParaRPr lang="en-US" altLang="en-US" smtClean="0">
              <a:latin typeface="Arial" panose="020B0604020202020204" pitchFamily="34" charset="0"/>
              <a:ea typeface="MS PGothic" panose="020B0600070205080204" pitchFamily="34" charset="-128"/>
            </a:endParaRPr>
          </a:p>
        </p:txBody>
      </p:sp>
    </p:spTree>
    <p:extLst>
      <p:ext uri="{BB962C8B-B14F-4D97-AF65-F5344CB8AC3E}">
        <p14:creationId xmlns:p14="http://schemas.microsoft.com/office/powerpoint/2010/main" val="150518600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TextEdit="1"/>
          </p:cNvSpPr>
          <p:nvPr>
            <p:ph type="sldImg"/>
          </p:nvPr>
        </p:nvSpPr>
        <p:spPr bwMode="auto">
          <a:xfrm>
            <a:off x="238125" y="1057275"/>
            <a:ext cx="9393238" cy="5284788"/>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5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p>
        </p:txBody>
      </p:sp>
      <p:sp>
        <p:nvSpPr>
          <p:cNvPr id="2765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346200">
              <a:defRPr>
                <a:solidFill>
                  <a:schemeClr val="tx1"/>
                </a:solidFill>
                <a:latin typeface="Calibri" panose="020F0502020204030204" pitchFamily="34" charset="0"/>
              </a:defRPr>
            </a:lvl1pPr>
            <a:lvl2pPr marL="742950" indent="-285750" defTabSz="1346200">
              <a:defRPr>
                <a:solidFill>
                  <a:schemeClr val="tx1"/>
                </a:solidFill>
                <a:latin typeface="Calibri" panose="020F0502020204030204" pitchFamily="34" charset="0"/>
              </a:defRPr>
            </a:lvl2pPr>
            <a:lvl3pPr marL="1143000" indent="-228600" defTabSz="1346200">
              <a:defRPr>
                <a:solidFill>
                  <a:schemeClr val="tx1"/>
                </a:solidFill>
                <a:latin typeface="Calibri" panose="020F0502020204030204" pitchFamily="34" charset="0"/>
              </a:defRPr>
            </a:lvl3pPr>
            <a:lvl4pPr marL="1600200" indent="-228600" defTabSz="1346200">
              <a:defRPr>
                <a:solidFill>
                  <a:schemeClr val="tx1"/>
                </a:solidFill>
                <a:latin typeface="Calibri" panose="020F0502020204030204" pitchFamily="34" charset="0"/>
              </a:defRPr>
            </a:lvl4pPr>
            <a:lvl5pPr marL="2057400" indent="-228600" defTabSz="1346200">
              <a:defRPr>
                <a:solidFill>
                  <a:schemeClr val="tx1"/>
                </a:solidFill>
                <a:latin typeface="Calibri" panose="020F0502020204030204" pitchFamily="34" charset="0"/>
              </a:defRPr>
            </a:lvl5pPr>
            <a:lvl6pPr marL="2514600" indent="-228600" defTabSz="1346200" eaLnBrk="0" fontAlgn="base" hangingPunct="0">
              <a:spcBef>
                <a:spcPct val="0"/>
              </a:spcBef>
              <a:spcAft>
                <a:spcPct val="0"/>
              </a:spcAft>
              <a:defRPr>
                <a:solidFill>
                  <a:schemeClr val="tx1"/>
                </a:solidFill>
                <a:latin typeface="Calibri" panose="020F0502020204030204" pitchFamily="34" charset="0"/>
              </a:defRPr>
            </a:lvl6pPr>
            <a:lvl7pPr marL="2971800" indent="-228600" defTabSz="1346200" eaLnBrk="0" fontAlgn="base" hangingPunct="0">
              <a:spcBef>
                <a:spcPct val="0"/>
              </a:spcBef>
              <a:spcAft>
                <a:spcPct val="0"/>
              </a:spcAft>
              <a:defRPr>
                <a:solidFill>
                  <a:schemeClr val="tx1"/>
                </a:solidFill>
                <a:latin typeface="Calibri" panose="020F0502020204030204" pitchFamily="34" charset="0"/>
              </a:defRPr>
            </a:lvl7pPr>
            <a:lvl8pPr marL="3429000" indent="-228600" defTabSz="1346200" eaLnBrk="0" fontAlgn="base" hangingPunct="0">
              <a:spcBef>
                <a:spcPct val="0"/>
              </a:spcBef>
              <a:spcAft>
                <a:spcPct val="0"/>
              </a:spcAft>
              <a:defRPr>
                <a:solidFill>
                  <a:schemeClr val="tx1"/>
                </a:solidFill>
                <a:latin typeface="Calibri" panose="020F0502020204030204" pitchFamily="34" charset="0"/>
              </a:defRPr>
            </a:lvl8pPr>
            <a:lvl9pPr marL="3886200" indent="-228600" defTabSz="13462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ECA00E5A-83CA-4409-97DE-7F4D1B99DCC0}" type="slidenum">
              <a:rPr lang="en-US" altLang="en-US" smtClean="0">
                <a:latin typeface="Arial" panose="020B0604020202020204" pitchFamily="34" charset="0"/>
                <a:ea typeface="MS PGothic" panose="020B0600070205080204" pitchFamily="34" charset="-128"/>
              </a:rPr>
              <a:pPr fontAlgn="base">
                <a:spcBef>
                  <a:spcPct val="0"/>
                </a:spcBef>
                <a:spcAft>
                  <a:spcPct val="0"/>
                </a:spcAft>
              </a:pPr>
              <a:t>20</a:t>
            </a:fld>
            <a:endParaRPr lang="en-US" altLang="en-US" smtClean="0">
              <a:latin typeface="Arial" panose="020B0604020202020204" pitchFamily="34" charset="0"/>
              <a:ea typeface="MS PGothic" panose="020B0600070205080204" pitchFamily="34" charset="-128"/>
            </a:endParaRPr>
          </a:p>
        </p:txBody>
      </p:sp>
    </p:spTree>
    <p:extLst>
      <p:ext uri="{BB962C8B-B14F-4D97-AF65-F5344CB8AC3E}">
        <p14:creationId xmlns:p14="http://schemas.microsoft.com/office/powerpoint/2010/main" val="294454793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p:cNvSpPr>
            <a:spLocks noGrp="1" noRot="1" noChangeAspect="1" noTextEdit="1"/>
          </p:cNvSpPr>
          <p:nvPr>
            <p:ph type="sldImg"/>
          </p:nvPr>
        </p:nvSpPr>
        <p:spPr bwMode="auto">
          <a:xfrm>
            <a:off x="238125" y="1057275"/>
            <a:ext cx="9393238" cy="5284788"/>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69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p>
        </p:txBody>
      </p:sp>
      <p:sp>
        <p:nvSpPr>
          <p:cNvPr id="2970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346200">
              <a:defRPr>
                <a:solidFill>
                  <a:schemeClr val="tx1"/>
                </a:solidFill>
                <a:latin typeface="Calibri" panose="020F0502020204030204" pitchFamily="34" charset="0"/>
              </a:defRPr>
            </a:lvl1pPr>
            <a:lvl2pPr marL="742950" indent="-285750" defTabSz="1346200">
              <a:defRPr>
                <a:solidFill>
                  <a:schemeClr val="tx1"/>
                </a:solidFill>
                <a:latin typeface="Calibri" panose="020F0502020204030204" pitchFamily="34" charset="0"/>
              </a:defRPr>
            </a:lvl2pPr>
            <a:lvl3pPr marL="1143000" indent="-228600" defTabSz="1346200">
              <a:defRPr>
                <a:solidFill>
                  <a:schemeClr val="tx1"/>
                </a:solidFill>
                <a:latin typeface="Calibri" panose="020F0502020204030204" pitchFamily="34" charset="0"/>
              </a:defRPr>
            </a:lvl3pPr>
            <a:lvl4pPr marL="1600200" indent="-228600" defTabSz="1346200">
              <a:defRPr>
                <a:solidFill>
                  <a:schemeClr val="tx1"/>
                </a:solidFill>
                <a:latin typeface="Calibri" panose="020F0502020204030204" pitchFamily="34" charset="0"/>
              </a:defRPr>
            </a:lvl4pPr>
            <a:lvl5pPr marL="2057400" indent="-228600" defTabSz="1346200">
              <a:defRPr>
                <a:solidFill>
                  <a:schemeClr val="tx1"/>
                </a:solidFill>
                <a:latin typeface="Calibri" panose="020F0502020204030204" pitchFamily="34" charset="0"/>
              </a:defRPr>
            </a:lvl5pPr>
            <a:lvl6pPr marL="2514600" indent="-228600" defTabSz="1346200" eaLnBrk="0" fontAlgn="base" hangingPunct="0">
              <a:spcBef>
                <a:spcPct val="0"/>
              </a:spcBef>
              <a:spcAft>
                <a:spcPct val="0"/>
              </a:spcAft>
              <a:defRPr>
                <a:solidFill>
                  <a:schemeClr val="tx1"/>
                </a:solidFill>
                <a:latin typeface="Calibri" panose="020F0502020204030204" pitchFamily="34" charset="0"/>
              </a:defRPr>
            </a:lvl6pPr>
            <a:lvl7pPr marL="2971800" indent="-228600" defTabSz="1346200" eaLnBrk="0" fontAlgn="base" hangingPunct="0">
              <a:spcBef>
                <a:spcPct val="0"/>
              </a:spcBef>
              <a:spcAft>
                <a:spcPct val="0"/>
              </a:spcAft>
              <a:defRPr>
                <a:solidFill>
                  <a:schemeClr val="tx1"/>
                </a:solidFill>
                <a:latin typeface="Calibri" panose="020F0502020204030204" pitchFamily="34" charset="0"/>
              </a:defRPr>
            </a:lvl7pPr>
            <a:lvl8pPr marL="3429000" indent="-228600" defTabSz="1346200" eaLnBrk="0" fontAlgn="base" hangingPunct="0">
              <a:spcBef>
                <a:spcPct val="0"/>
              </a:spcBef>
              <a:spcAft>
                <a:spcPct val="0"/>
              </a:spcAft>
              <a:defRPr>
                <a:solidFill>
                  <a:schemeClr val="tx1"/>
                </a:solidFill>
                <a:latin typeface="Calibri" panose="020F0502020204030204" pitchFamily="34" charset="0"/>
              </a:defRPr>
            </a:lvl8pPr>
            <a:lvl9pPr marL="3886200" indent="-228600" defTabSz="13462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9BC5CBAB-5A19-4883-A4AD-DBDCF460EC2B}" type="slidenum">
              <a:rPr lang="en-US" altLang="en-US" smtClean="0">
                <a:latin typeface="Arial" panose="020B0604020202020204" pitchFamily="34" charset="0"/>
                <a:ea typeface="MS PGothic" panose="020B0600070205080204" pitchFamily="34" charset="-128"/>
              </a:rPr>
              <a:pPr fontAlgn="base">
                <a:spcBef>
                  <a:spcPct val="0"/>
                </a:spcBef>
                <a:spcAft>
                  <a:spcPct val="0"/>
                </a:spcAft>
              </a:pPr>
              <a:t>21</a:t>
            </a:fld>
            <a:endParaRPr lang="en-US" altLang="en-US" smtClean="0">
              <a:latin typeface="Arial" panose="020B0604020202020204" pitchFamily="34" charset="0"/>
              <a:ea typeface="MS PGothic" panose="020B0600070205080204" pitchFamily="34" charset="-128"/>
            </a:endParaRPr>
          </a:p>
        </p:txBody>
      </p:sp>
    </p:spTree>
    <p:extLst>
      <p:ext uri="{BB962C8B-B14F-4D97-AF65-F5344CB8AC3E}">
        <p14:creationId xmlns:p14="http://schemas.microsoft.com/office/powerpoint/2010/main" val="390422780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B112DB66-63C3-47F6-86D9-CBC225A5F3E7}" type="slidenum">
              <a:rPr lang="en-GB" smtClean="0"/>
              <a:t>22</a:t>
            </a:fld>
            <a:endParaRPr lang="en-GB"/>
          </a:p>
        </p:txBody>
      </p:sp>
    </p:spTree>
    <p:extLst>
      <p:ext uri="{BB962C8B-B14F-4D97-AF65-F5344CB8AC3E}">
        <p14:creationId xmlns:p14="http://schemas.microsoft.com/office/powerpoint/2010/main" val="111532562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B112DB66-63C3-47F6-86D9-CBC225A5F3E7}" type="slidenum">
              <a:rPr lang="en-GB" smtClean="0"/>
              <a:t>23</a:t>
            </a:fld>
            <a:endParaRPr lang="en-GB"/>
          </a:p>
        </p:txBody>
      </p:sp>
    </p:spTree>
    <p:extLst>
      <p:ext uri="{BB962C8B-B14F-4D97-AF65-F5344CB8AC3E}">
        <p14:creationId xmlns:p14="http://schemas.microsoft.com/office/powerpoint/2010/main" val="359339468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B112DB66-63C3-47F6-86D9-CBC225A5F3E7}" type="slidenum">
              <a:rPr lang="en-GB" smtClean="0"/>
              <a:t>24</a:t>
            </a:fld>
            <a:endParaRPr lang="en-GB"/>
          </a:p>
        </p:txBody>
      </p:sp>
    </p:spTree>
    <p:extLst>
      <p:ext uri="{BB962C8B-B14F-4D97-AF65-F5344CB8AC3E}">
        <p14:creationId xmlns:p14="http://schemas.microsoft.com/office/powerpoint/2010/main" val="170675112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B112DB66-63C3-47F6-86D9-CBC225A5F3E7}" type="slidenum">
              <a:rPr lang="en-GB" smtClean="0"/>
              <a:t>25</a:t>
            </a:fld>
            <a:endParaRPr lang="en-GB"/>
          </a:p>
        </p:txBody>
      </p:sp>
    </p:spTree>
    <p:extLst>
      <p:ext uri="{BB962C8B-B14F-4D97-AF65-F5344CB8AC3E}">
        <p14:creationId xmlns:p14="http://schemas.microsoft.com/office/powerpoint/2010/main" val="89049175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B112DB66-63C3-47F6-86D9-CBC225A5F3E7}" type="slidenum">
              <a:rPr lang="en-GB" smtClean="0"/>
              <a:t>26</a:t>
            </a:fld>
            <a:endParaRPr lang="en-GB"/>
          </a:p>
        </p:txBody>
      </p:sp>
    </p:spTree>
    <p:extLst>
      <p:ext uri="{BB962C8B-B14F-4D97-AF65-F5344CB8AC3E}">
        <p14:creationId xmlns:p14="http://schemas.microsoft.com/office/powerpoint/2010/main" val="381614881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DAAA8430-6AA1-42B5-8852-072F5C144DD7}" type="datetimeFigureOut">
              <a:rPr lang="en-GB" smtClean="0"/>
              <a:t>29/06/2018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A2B5B30-717F-4CBD-A1D5-AAFE89A1A762}" type="slidenum">
              <a:rPr lang="en-GB" smtClean="0"/>
              <a:t>‹#›</a:t>
            </a:fld>
            <a:endParaRPr lang="en-GB"/>
          </a:p>
        </p:txBody>
      </p:sp>
    </p:spTree>
    <p:extLst>
      <p:ext uri="{BB962C8B-B14F-4D97-AF65-F5344CB8AC3E}">
        <p14:creationId xmlns:p14="http://schemas.microsoft.com/office/powerpoint/2010/main" val="8721064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DAAA8430-6AA1-42B5-8852-072F5C144DD7}" type="datetimeFigureOut">
              <a:rPr lang="en-GB" smtClean="0"/>
              <a:t>29/06/2018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A2B5B30-717F-4CBD-A1D5-AAFE89A1A762}" type="slidenum">
              <a:rPr lang="en-GB" smtClean="0"/>
              <a:t>‹#›</a:t>
            </a:fld>
            <a:endParaRPr lang="en-GB"/>
          </a:p>
        </p:txBody>
      </p:sp>
    </p:spTree>
    <p:extLst>
      <p:ext uri="{BB962C8B-B14F-4D97-AF65-F5344CB8AC3E}">
        <p14:creationId xmlns:p14="http://schemas.microsoft.com/office/powerpoint/2010/main" val="18909794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AAA8430-6AA1-42B5-8852-072F5C144DD7}" type="datetimeFigureOut">
              <a:rPr lang="en-GB" smtClean="0"/>
              <a:t>29/06/2018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A2B5B30-717F-4CBD-A1D5-AAFE89A1A762}" type="slidenum">
              <a:rPr lang="en-GB" smtClean="0"/>
              <a:t>‹#›</a:t>
            </a:fld>
            <a:endParaRPr lang="en-GB"/>
          </a:p>
        </p:txBody>
      </p:sp>
    </p:spTree>
    <p:extLst>
      <p:ext uri="{BB962C8B-B14F-4D97-AF65-F5344CB8AC3E}">
        <p14:creationId xmlns:p14="http://schemas.microsoft.com/office/powerpoint/2010/main" val="27420048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DAAA8430-6AA1-42B5-8852-072F5C144DD7}" type="datetimeFigureOut">
              <a:rPr lang="en-GB" smtClean="0"/>
              <a:t>29/06/2018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A2B5B30-717F-4CBD-A1D5-AAFE89A1A762}" type="slidenum">
              <a:rPr lang="en-GB" smtClean="0"/>
              <a:t>‹#›</a:t>
            </a:fld>
            <a:endParaRPr lang="en-GB"/>
          </a:p>
        </p:txBody>
      </p:sp>
    </p:spTree>
    <p:extLst>
      <p:ext uri="{BB962C8B-B14F-4D97-AF65-F5344CB8AC3E}">
        <p14:creationId xmlns:p14="http://schemas.microsoft.com/office/powerpoint/2010/main" val="42727286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DAAA8430-6AA1-42B5-8852-072F5C144DD7}" type="datetimeFigureOut">
              <a:rPr lang="en-GB" smtClean="0"/>
              <a:t>29/06/2018</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3A2B5B30-717F-4CBD-A1D5-AAFE89A1A762}" type="slidenum">
              <a:rPr lang="en-GB" smtClean="0"/>
              <a:t>‹#›</a:t>
            </a:fld>
            <a:endParaRPr lang="en-GB"/>
          </a:p>
        </p:txBody>
      </p:sp>
    </p:spTree>
    <p:extLst>
      <p:ext uri="{BB962C8B-B14F-4D97-AF65-F5344CB8AC3E}">
        <p14:creationId xmlns:p14="http://schemas.microsoft.com/office/powerpoint/2010/main" val="34798371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DAAA8430-6AA1-42B5-8852-072F5C144DD7}" type="datetimeFigureOut">
              <a:rPr lang="en-GB" smtClean="0"/>
              <a:t>29/06/2018</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3A2B5B30-717F-4CBD-A1D5-AAFE89A1A762}" type="slidenum">
              <a:rPr lang="en-GB" smtClean="0"/>
              <a:t>‹#›</a:t>
            </a:fld>
            <a:endParaRPr lang="en-GB"/>
          </a:p>
        </p:txBody>
      </p:sp>
    </p:spTree>
    <p:extLst>
      <p:ext uri="{BB962C8B-B14F-4D97-AF65-F5344CB8AC3E}">
        <p14:creationId xmlns:p14="http://schemas.microsoft.com/office/powerpoint/2010/main" val="17505575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AAA8430-6AA1-42B5-8852-072F5C144DD7}" type="datetimeFigureOut">
              <a:rPr lang="en-GB" smtClean="0"/>
              <a:t>29/06/2018</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3A2B5B30-717F-4CBD-A1D5-AAFE89A1A762}" type="slidenum">
              <a:rPr lang="en-GB" smtClean="0"/>
              <a:t>‹#›</a:t>
            </a:fld>
            <a:endParaRPr lang="en-GB"/>
          </a:p>
        </p:txBody>
      </p:sp>
    </p:spTree>
    <p:extLst>
      <p:ext uri="{BB962C8B-B14F-4D97-AF65-F5344CB8AC3E}">
        <p14:creationId xmlns:p14="http://schemas.microsoft.com/office/powerpoint/2010/main" val="2179874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AAA8430-6AA1-42B5-8852-072F5C144DD7}" type="datetimeFigureOut">
              <a:rPr lang="en-GB" smtClean="0"/>
              <a:t>29/06/2018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A2B5B30-717F-4CBD-A1D5-AAFE89A1A762}" type="slidenum">
              <a:rPr lang="en-GB" smtClean="0"/>
              <a:t>‹#›</a:t>
            </a:fld>
            <a:endParaRPr lang="en-GB"/>
          </a:p>
        </p:txBody>
      </p:sp>
    </p:spTree>
    <p:extLst>
      <p:ext uri="{BB962C8B-B14F-4D97-AF65-F5344CB8AC3E}">
        <p14:creationId xmlns:p14="http://schemas.microsoft.com/office/powerpoint/2010/main" val="41657988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AAA8430-6AA1-42B5-8852-072F5C144DD7}" type="datetimeFigureOut">
              <a:rPr lang="en-GB" smtClean="0"/>
              <a:t>29/06/2018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A2B5B30-717F-4CBD-A1D5-AAFE89A1A762}" type="slidenum">
              <a:rPr lang="en-GB" smtClean="0"/>
              <a:t>‹#›</a:t>
            </a:fld>
            <a:endParaRPr lang="en-GB"/>
          </a:p>
        </p:txBody>
      </p:sp>
    </p:spTree>
    <p:extLst>
      <p:ext uri="{BB962C8B-B14F-4D97-AF65-F5344CB8AC3E}">
        <p14:creationId xmlns:p14="http://schemas.microsoft.com/office/powerpoint/2010/main" val="173559742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DAAA8430-6AA1-42B5-8852-072F5C144DD7}" type="datetimeFigureOut">
              <a:rPr lang="en-GB" smtClean="0"/>
              <a:t>29/06/2018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A2B5B30-717F-4CBD-A1D5-AAFE89A1A762}" type="slidenum">
              <a:rPr lang="en-GB" smtClean="0"/>
              <a:t>‹#›</a:t>
            </a:fld>
            <a:endParaRPr lang="en-GB"/>
          </a:p>
        </p:txBody>
      </p:sp>
    </p:spTree>
    <p:extLst>
      <p:ext uri="{BB962C8B-B14F-4D97-AF65-F5344CB8AC3E}">
        <p14:creationId xmlns:p14="http://schemas.microsoft.com/office/powerpoint/2010/main" val="3283308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DAAA8430-6AA1-42B5-8852-072F5C144DD7}" type="datetimeFigureOut">
              <a:rPr lang="en-GB" smtClean="0"/>
              <a:t>29/06/2018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A2B5B30-717F-4CBD-A1D5-AAFE89A1A762}" type="slidenum">
              <a:rPr lang="en-GB" smtClean="0"/>
              <a:t>‹#›</a:t>
            </a:fld>
            <a:endParaRPr lang="en-GB"/>
          </a:p>
        </p:txBody>
      </p:sp>
    </p:spTree>
    <p:extLst>
      <p:ext uri="{BB962C8B-B14F-4D97-AF65-F5344CB8AC3E}">
        <p14:creationId xmlns:p14="http://schemas.microsoft.com/office/powerpoint/2010/main" val="137000706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Section Header">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xmlns="" id="{41E49025-18A2-41D8-B9AD-B74C7029BB9E}"/>
              </a:ext>
            </a:extLst>
          </p:cNvPr>
          <p:cNvSpPr/>
          <p:nvPr/>
        </p:nvSpPr>
        <p:spPr bwMode="white">
          <a:xfrm>
            <a:off x="0" y="1524000"/>
            <a:ext cx="12192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sz="1800"/>
          </a:p>
        </p:txBody>
      </p:sp>
      <p:sp>
        <p:nvSpPr>
          <p:cNvPr id="3" name="Text Placeholder 2"/>
          <p:cNvSpPr>
            <a:spLocks noGrp="1"/>
          </p:cNvSpPr>
          <p:nvPr>
            <p:ph type="body" idx="1"/>
          </p:nvPr>
        </p:nvSpPr>
        <p:spPr>
          <a:xfrm>
            <a:off x="1828801" y="2743200"/>
            <a:ext cx="9497484" cy="1673225"/>
          </a:xfrm>
        </p:spPr>
        <p:txBody>
          <a:bodyPr/>
          <a:lstStyle>
            <a:lvl1pPr marL="0" indent="0">
              <a:buNone/>
              <a:defRPr sz="4400" b="0">
                <a:solidFill>
                  <a:schemeClr val="bg1">
                    <a:lumMod val="50000"/>
                  </a:schemeClr>
                </a:solidFill>
                <a:latin typeface="+mj-l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dirty="0"/>
              <a:t>Click to edit Master text styles</a:t>
            </a:r>
          </a:p>
        </p:txBody>
      </p:sp>
    </p:spTree>
    <p:extLst>
      <p:ext uri="{BB962C8B-B14F-4D97-AF65-F5344CB8AC3E}">
        <p14:creationId xmlns:p14="http://schemas.microsoft.com/office/powerpoint/2010/main" val="6844637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AAA8430-6AA1-42B5-8852-072F5C144DD7}" type="datetimeFigureOut">
              <a:rPr lang="en-GB" smtClean="0"/>
              <a:t>29/06/2018</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A2B5B30-717F-4CBD-A1D5-AAFE89A1A762}" type="slidenum">
              <a:rPr lang="en-GB" smtClean="0"/>
              <a:t>‹#›</a:t>
            </a:fld>
            <a:endParaRPr lang="en-GB"/>
          </a:p>
        </p:txBody>
      </p:sp>
    </p:spTree>
    <p:extLst>
      <p:ext uri="{BB962C8B-B14F-4D97-AF65-F5344CB8AC3E}">
        <p14:creationId xmlns:p14="http://schemas.microsoft.com/office/powerpoint/2010/main" val="206995766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79"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image" Target="../media/image2.jpe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jpeg"/><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hyperlink" Target="http://urbed.coop/sites/default/files/Greater%20London%20Authority%20Logo.png" TargetMode="External"/><Relationship Id="rId2" Type="http://schemas.openxmlformats.org/officeDocument/2006/relationships/notesSlide" Target="../notesSlides/notesSlide14.xml"/><Relationship Id="rId1" Type="http://schemas.openxmlformats.org/officeDocument/2006/relationships/slideLayout" Target="../slideLayouts/slideLayout12.xml"/><Relationship Id="rId6" Type="http://schemas.openxmlformats.org/officeDocument/2006/relationships/image" Target="../media/image7.emf"/><Relationship Id="rId5" Type="http://schemas.openxmlformats.org/officeDocument/2006/relationships/image" Target="http://urbed.coop/sites/default/files/styles/project_main/public/Greater%20London%20Authority%20Logo.png?itok=UTj8izBL" TargetMode="External"/><Relationship Id="rId4" Type="http://schemas.openxmlformats.org/officeDocument/2006/relationships/image" Target="../media/image6.png"/></Relationships>
</file>

<file path=ppt/slides/_rels/slide16.xml.rels><?xml version="1.0" encoding="UTF-8" standalone="yes"?>
<Relationships xmlns="http://schemas.openxmlformats.org/package/2006/relationships"><Relationship Id="rId3" Type="http://schemas.openxmlformats.org/officeDocument/2006/relationships/hyperlink" Target="http://urbed.coop/sites/default/files/Greater%20London%20Authority%20Logo.png" TargetMode="External"/><Relationship Id="rId2" Type="http://schemas.openxmlformats.org/officeDocument/2006/relationships/notesSlide" Target="../notesSlides/notesSlide15.xml"/><Relationship Id="rId1" Type="http://schemas.openxmlformats.org/officeDocument/2006/relationships/slideLayout" Target="../slideLayouts/slideLayout12.xml"/><Relationship Id="rId5" Type="http://schemas.openxmlformats.org/officeDocument/2006/relationships/image" Target="http://urbed.coop/sites/default/files/styles/project_main/public/Greater%20London%20Authority%20Logo.png?itok=UTj8izBL" TargetMode="External"/><Relationship Id="rId4" Type="http://schemas.openxmlformats.org/officeDocument/2006/relationships/image" Target="../media/image6.png"/></Relationships>
</file>

<file path=ppt/slides/_rels/slide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hyperlink" Target="http://urbed.coop/sites/default/files/Greater%20London%20Authority%20Logo.png" TargetMode="External"/><Relationship Id="rId1" Type="http://schemas.openxmlformats.org/officeDocument/2006/relationships/slideLayout" Target="../slideLayouts/slideLayout4.xml"/><Relationship Id="rId4" Type="http://schemas.openxmlformats.org/officeDocument/2006/relationships/image" Target="http://urbed.coop/sites/default/files/styles/project_main/public/Greater%20London%20Authority%20Logo.png?itok=UTj8izBL" TargetMode="External"/></Relationships>
</file>

<file path=ppt/slides/_rels/slide18.xml.rels><?xml version="1.0" encoding="UTF-8" standalone="yes"?>
<Relationships xmlns="http://schemas.openxmlformats.org/package/2006/relationships"><Relationship Id="rId3" Type="http://schemas.openxmlformats.org/officeDocument/2006/relationships/hyperlink" Target="http://urbed.coop/sites/default/files/Greater%20London%20Authority%20Logo.png" TargetMode="External"/><Relationship Id="rId2" Type="http://schemas.openxmlformats.org/officeDocument/2006/relationships/notesSlide" Target="../notesSlides/notesSlide16.xml"/><Relationship Id="rId1" Type="http://schemas.openxmlformats.org/officeDocument/2006/relationships/slideLayout" Target="../slideLayouts/slideLayout12.xml"/><Relationship Id="rId5" Type="http://schemas.openxmlformats.org/officeDocument/2006/relationships/image" Target="http://urbed.coop/sites/default/files/styles/project_main/public/Greater%20London%20Authority%20Logo.png?itok=UTj8izBL" TargetMode="External"/><Relationship Id="rId4" Type="http://schemas.openxmlformats.org/officeDocument/2006/relationships/image" Target="../media/image6.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3" Type="http://schemas.openxmlformats.org/officeDocument/2006/relationships/hyperlink" Target="mailto:cppregeneration@bromley.gov.uk" TargetMode="External"/><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2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79808" y="145544"/>
            <a:ext cx="9032384" cy="6566912"/>
          </a:xfrm>
          <a:prstGeom prst="rect">
            <a:avLst/>
          </a:prstGeom>
        </p:spPr>
      </p:pic>
    </p:spTree>
    <p:extLst>
      <p:ext uri="{BB962C8B-B14F-4D97-AF65-F5344CB8AC3E}">
        <p14:creationId xmlns:p14="http://schemas.microsoft.com/office/powerpoint/2010/main" val="11677959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a:solidFill>
                  <a:srgbClr val="00A086"/>
                </a:solidFill>
                <a:latin typeface="Futura (medium)"/>
              </a:rPr>
              <a:t>Welcome</a:t>
            </a:r>
          </a:p>
        </p:txBody>
      </p:sp>
      <p:sp>
        <p:nvSpPr>
          <p:cNvPr id="3" name="Content Placeholder 2"/>
          <p:cNvSpPr>
            <a:spLocks noGrp="1"/>
          </p:cNvSpPr>
          <p:nvPr>
            <p:ph idx="1"/>
          </p:nvPr>
        </p:nvSpPr>
        <p:spPr/>
        <p:txBody>
          <a:bodyPr/>
          <a:lstStyle/>
          <a:p>
            <a:pPr>
              <a:buClr>
                <a:srgbClr val="41B04A"/>
              </a:buClr>
            </a:pPr>
            <a:r>
              <a:rPr lang="en-GB" dirty="0">
                <a:solidFill>
                  <a:srgbClr val="00A086"/>
                </a:solidFill>
                <a:latin typeface="Futura"/>
              </a:rPr>
              <a:t>Second Community Forum Meeting</a:t>
            </a:r>
          </a:p>
          <a:p>
            <a:pPr marL="0" indent="0">
              <a:buClr>
                <a:srgbClr val="41B04A"/>
              </a:buClr>
              <a:buNone/>
            </a:pPr>
            <a:endParaRPr lang="en-GB" dirty="0">
              <a:solidFill>
                <a:srgbClr val="00A086"/>
              </a:solidFill>
              <a:latin typeface="Futura"/>
            </a:endParaRPr>
          </a:p>
          <a:p>
            <a:pPr>
              <a:buClr>
                <a:srgbClr val="41B04A"/>
              </a:buClr>
            </a:pPr>
            <a:r>
              <a:rPr lang="en-GB" dirty="0">
                <a:solidFill>
                  <a:srgbClr val="00A086"/>
                </a:solidFill>
                <a:latin typeface="Futura"/>
              </a:rPr>
              <a:t>Great feedback from the first CFM</a:t>
            </a:r>
          </a:p>
          <a:p>
            <a:pPr>
              <a:buClr>
                <a:srgbClr val="41B04A"/>
              </a:buClr>
            </a:pPr>
            <a:endParaRPr lang="en-GB" dirty="0">
              <a:solidFill>
                <a:srgbClr val="00A086"/>
              </a:solidFill>
              <a:latin typeface="Futura"/>
            </a:endParaRPr>
          </a:p>
          <a:p>
            <a:pPr>
              <a:buClr>
                <a:srgbClr val="41B04A"/>
              </a:buClr>
            </a:pPr>
            <a:r>
              <a:rPr lang="en-GB" dirty="0">
                <a:solidFill>
                  <a:srgbClr val="00A086"/>
                </a:solidFill>
                <a:latin typeface="Futura"/>
              </a:rPr>
              <a:t>Need within the new park landscape</a:t>
            </a:r>
          </a:p>
          <a:p>
            <a:pPr>
              <a:buClr>
                <a:srgbClr val="41B04A"/>
              </a:buClr>
            </a:pPr>
            <a:endParaRPr lang="en-GB" dirty="0">
              <a:solidFill>
                <a:srgbClr val="00A086"/>
              </a:solidFill>
              <a:latin typeface="Futura"/>
            </a:endParaRPr>
          </a:p>
          <a:p>
            <a:pPr>
              <a:buClr>
                <a:srgbClr val="41B04A"/>
              </a:buClr>
            </a:pPr>
            <a:r>
              <a:rPr lang="en-GB" dirty="0">
                <a:solidFill>
                  <a:srgbClr val="00A086"/>
                </a:solidFill>
                <a:latin typeface="Futura"/>
              </a:rPr>
              <a:t>New structure but a loss of key forums</a:t>
            </a:r>
          </a:p>
          <a:p>
            <a:pPr marL="0" indent="0">
              <a:buClr>
                <a:srgbClr val="41B04A"/>
              </a:buClr>
              <a:buNone/>
            </a:pPr>
            <a:endParaRPr lang="en-GB" dirty="0">
              <a:solidFill>
                <a:srgbClr val="00A086"/>
              </a:solidFill>
              <a:latin typeface="Futura"/>
            </a:endParaRPr>
          </a:p>
          <a:p>
            <a:pPr marL="0" indent="0">
              <a:buClr>
                <a:srgbClr val="41B04A"/>
              </a:buClr>
              <a:buNone/>
            </a:pPr>
            <a:endParaRPr lang="en-GB" dirty="0">
              <a:solidFill>
                <a:srgbClr val="00A086"/>
              </a:solidFill>
              <a:latin typeface="Futura"/>
            </a:endParaRPr>
          </a:p>
          <a:p>
            <a:pPr>
              <a:buClr>
                <a:srgbClr val="41B04A"/>
              </a:buClr>
            </a:pPr>
            <a:endParaRPr lang="en-GB" dirty="0">
              <a:solidFill>
                <a:srgbClr val="00A086"/>
              </a:solidFill>
              <a:latin typeface="Futura"/>
            </a:endParaRP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26332" y="5571459"/>
            <a:ext cx="1665668" cy="1211008"/>
          </a:xfrm>
          <a:prstGeom prst="rect">
            <a:avLst/>
          </a:prstGeom>
        </p:spPr>
      </p:pic>
    </p:spTree>
    <p:extLst>
      <p:ext uri="{BB962C8B-B14F-4D97-AF65-F5344CB8AC3E}">
        <p14:creationId xmlns:p14="http://schemas.microsoft.com/office/powerpoint/2010/main" val="25676019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a:solidFill>
                  <a:srgbClr val="00A086"/>
                </a:solidFill>
                <a:latin typeface="Futura (medium)"/>
              </a:rPr>
              <a:t>Agenda</a:t>
            </a:r>
          </a:p>
        </p:txBody>
      </p:sp>
      <p:sp>
        <p:nvSpPr>
          <p:cNvPr id="3" name="Content Placeholder 2"/>
          <p:cNvSpPr>
            <a:spLocks noGrp="1"/>
          </p:cNvSpPr>
          <p:nvPr>
            <p:ph idx="1"/>
          </p:nvPr>
        </p:nvSpPr>
        <p:spPr/>
        <p:txBody>
          <a:bodyPr>
            <a:normAutofit fontScale="55000" lnSpcReduction="20000"/>
          </a:bodyPr>
          <a:lstStyle/>
          <a:p>
            <a:pPr>
              <a:buClr>
                <a:srgbClr val="41B04A"/>
              </a:buClr>
            </a:pPr>
            <a:r>
              <a:rPr lang="en-GB" dirty="0">
                <a:solidFill>
                  <a:srgbClr val="00A086"/>
                </a:solidFill>
                <a:latin typeface="Futura"/>
              </a:rPr>
              <a:t>The Community Forum</a:t>
            </a:r>
          </a:p>
          <a:p>
            <a:pPr>
              <a:buClr>
                <a:srgbClr val="41B04A"/>
              </a:buClr>
            </a:pPr>
            <a:endParaRPr lang="en-GB" dirty="0">
              <a:solidFill>
                <a:srgbClr val="00A086"/>
              </a:solidFill>
              <a:latin typeface="Futura"/>
            </a:endParaRPr>
          </a:p>
          <a:p>
            <a:pPr>
              <a:buClr>
                <a:srgbClr val="41B04A"/>
              </a:buClr>
            </a:pPr>
            <a:r>
              <a:rPr lang="en-GB" dirty="0" err="1">
                <a:solidFill>
                  <a:srgbClr val="00A086"/>
                </a:solidFill>
                <a:latin typeface="Futura"/>
              </a:rPr>
              <a:t>FoCPP</a:t>
            </a:r>
            <a:r>
              <a:rPr lang="en-GB" dirty="0">
                <a:solidFill>
                  <a:srgbClr val="00A086"/>
                </a:solidFill>
                <a:latin typeface="Futura"/>
              </a:rPr>
              <a:t> Update</a:t>
            </a:r>
          </a:p>
          <a:p>
            <a:pPr>
              <a:buClr>
                <a:srgbClr val="41B04A"/>
              </a:buClr>
            </a:pPr>
            <a:endParaRPr lang="en-GB" dirty="0">
              <a:solidFill>
                <a:srgbClr val="00A086"/>
              </a:solidFill>
              <a:latin typeface="Futura"/>
            </a:endParaRPr>
          </a:p>
          <a:p>
            <a:pPr>
              <a:buClr>
                <a:srgbClr val="41B04A"/>
              </a:buClr>
            </a:pPr>
            <a:r>
              <a:rPr lang="en-GB" dirty="0">
                <a:solidFill>
                  <a:srgbClr val="00A086"/>
                </a:solidFill>
                <a:latin typeface="Futura"/>
              </a:rPr>
              <a:t>CPPT Update</a:t>
            </a:r>
          </a:p>
          <a:p>
            <a:pPr>
              <a:buClr>
                <a:srgbClr val="41B04A"/>
              </a:buClr>
            </a:pPr>
            <a:endParaRPr lang="en-GB" dirty="0">
              <a:solidFill>
                <a:srgbClr val="00A086"/>
              </a:solidFill>
              <a:latin typeface="Futura"/>
            </a:endParaRPr>
          </a:p>
          <a:p>
            <a:pPr>
              <a:buClr>
                <a:srgbClr val="41B04A"/>
              </a:buClr>
            </a:pPr>
            <a:r>
              <a:rPr lang="en-GB" dirty="0">
                <a:solidFill>
                  <a:srgbClr val="00A086"/>
                </a:solidFill>
                <a:latin typeface="Futura"/>
              </a:rPr>
              <a:t>National Sports Centre Update</a:t>
            </a:r>
          </a:p>
          <a:p>
            <a:pPr marL="0" indent="0">
              <a:buClr>
                <a:srgbClr val="41B04A"/>
              </a:buClr>
              <a:buNone/>
            </a:pPr>
            <a:endParaRPr lang="en-GB" dirty="0">
              <a:solidFill>
                <a:srgbClr val="00A086"/>
              </a:solidFill>
              <a:latin typeface="Futura"/>
            </a:endParaRPr>
          </a:p>
          <a:p>
            <a:pPr>
              <a:buClr>
                <a:srgbClr val="41B04A"/>
              </a:buClr>
            </a:pPr>
            <a:r>
              <a:rPr lang="en-GB" dirty="0">
                <a:solidFill>
                  <a:srgbClr val="00A086"/>
                </a:solidFill>
                <a:latin typeface="Futura"/>
              </a:rPr>
              <a:t>Regeneration Plan Statement</a:t>
            </a:r>
          </a:p>
          <a:p>
            <a:pPr>
              <a:buClr>
                <a:srgbClr val="41B04A"/>
              </a:buClr>
            </a:pPr>
            <a:endParaRPr lang="en-GB" dirty="0">
              <a:solidFill>
                <a:srgbClr val="00A086"/>
              </a:solidFill>
              <a:latin typeface="Futura"/>
            </a:endParaRPr>
          </a:p>
          <a:p>
            <a:pPr>
              <a:buClr>
                <a:srgbClr val="41B04A"/>
              </a:buClr>
            </a:pPr>
            <a:r>
              <a:rPr lang="en-GB" dirty="0">
                <a:solidFill>
                  <a:srgbClr val="00A086"/>
                </a:solidFill>
                <a:latin typeface="Futura"/>
              </a:rPr>
              <a:t>Community Development – Community Projects</a:t>
            </a:r>
          </a:p>
          <a:p>
            <a:pPr marL="0" indent="0">
              <a:buClr>
                <a:srgbClr val="41B04A"/>
              </a:buClr>
              <a:buNone/>
            </a:pPr>
            <a:endParaRPr lang="en-GB" dirty="0">
              <a:solidFill>
                <a:srgbClr val="00A086"/>
              </a:solidFill>
              <a:latin typeface="Futura"/>
            </a:endParaRPr>
          </a:p>
          <a:p>
            <a:pPr>
              <a:buClr>
                <a:srgbClr val="41B04A"/>
              </a:buClr>
            </a:pPr>
            <a:r>
              <a:rPr lang="en-GB" dirty="0">
                <a:solidFill>
                  <a:srgbClr val="00A086"/>
                </a:solidFill>
                <a:latin typeface="Futura"/>
              </a:rPr>
              <a:t>Q&amp;A</a:t>
            </a:r>
          </a:p>
          <a:p>
            <a:pPr marL="0" indent="0">
              <a:buClr>
                <a:srgbClr val="41B04A"/>
              </a:buClr>
              <a:buNone/>
            </a:pPr>
            <a:endParaRPr lang="en-GB" dirty="0">
              <a:solidFill>
                <a:srgbClr val="00A086"/>
              </a:solidFill>
              <a:latin typeface="Futura"/>
            </a:endParaRPr>
          </a:p>
          <a:p>
            <a:pPr>
              <a:buClr>
                <a:srgbClr val="41B04A"/>
              </a:buClr>
            </a:pPr>
            <a:r>
              <a:rPr lang="en-GB" dirty="0">
                <a:solidFill>
                  <a:srgbClr val="00A086"/>
                </a:solidFill>
                <a:latin typeface="Futura"/>
              </a:rPr>
              <a:t>Next Steps</a:t>
            </a: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26332" y="5571459"/>
            <a:ext cx="1665668" cy="1211008"/>
          </a:xfrm>
          <a:prstGeom prst="rect">
            <a:avLst/>
          </a:prstGeom>
        </p:spPr>
      </p:pic>
    </p:spTree>
    <p:extLst>
      <p:ext uri="{BB962C8B-B14F-4D97-AF65-F5344CB8AC3E}">
        <p14:creationId xmlns:p14="http://schemas.microsoft.com/office/powerpoint/2010/main" val="2625527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a:solidFill>
                  <a:srgbClr val="00A086"/>
                </a:solidFill>
                <a:latin typeface="Futura (medium)"/>
              </a:rPr>
              <a:t>The Community Forum</a:t>
            </a:r>
          </a:p>
        </p:txBody>
      </p:sp>
      <p:sp>
        <p:nvSpPr>
          <p:cNvPr id="3" name="Content Placeholder 2"/>
          <p:cNvSpPr>
            <a:spLocks noGrp="1"/>
          </p:cNvSpPr>
          <p:nvPr>
            <p:ph idx="1"/>
          </p:nvPr>
        </p:nvSpPr>
        <p:spPr/>
        <p:txBody>
          <a:bodyPr>
            <a:normAutofit/>
          </a:bodyPr>
          <a:lstStyle/>
          <a:p>
            <a:r>
              <a:rPr lang="en-GB" dirty="0">
                <a:solidFill>
                  <a:srgbClr val="00A086"/>
                </a:solidFill>
                <a:latin typeface="Futura (medium)"/>
              </a:rPr>
              <a:t>Why so important?</a:t>
            </a:r>
          </a:p>
          <a:p>
            <a:pPr marL="0" indent="0">
              <a:buNone/>
            </a:pPr>
            <a:endParaRPr lang="en-GB" dirty="0">
              <a:solidFill>
                <a:srgbClr val="00A086"/>
              </a:solidFill>
              <a:latin typeface="Futura (medium)"/>
            </a:endParaRPr>
          </a:p>
          <a:p>
            <a:r>
              <a:rPr lang="en-GB" dirty="0">
                <a:solidFill>
                  <a:srgbClr val="00A086"/>
                </a:solidFill>
                <a:latin typeface="Futura (medium)"/>
              </a:rPr>
              <a:t>Objectives and format of the meeting</a:t>
            </a:r>
          </a:p>
          <a:p>
            <a:pPr>
              <a:buClr>
                <a:srgbClr val="41B04A"/>
              </a:buClr>
            </a:pPr>
            <a:endParaRPr lang="en-GB" dirty="0">
              <a:solidFill>
                <a:srgbClr val="00A086"/>
              </a:solidFill>
              <a:latin typeface="Futura (medium)"/>
            </a:endParaRPr>
          </a:p>
          <a:p>
            <a:pPr>
              <a:buClr>
                <a:srgbClr val="41B04A"/>
              </a:buClr>
            </a:pPr>
            <a:r>
              <a:rPr lang="en-GB" dirty="0">
                <a:solidFill>
                  <a:srgbClr val="00A086"/>
                </a:solidFill>
                <a:latin typeface="Futura (medium)"/>
              </a:rPr>
              <a:t>Grow and change</a:t>
            </a:r>
          </a:p>
          <a:p>
            <a:pPr>
              <a:buClr>
                <a:srgbClr val="41B04A"/>
              </a:buClr>
            </a:pPr>
            <a:endParaRPr lang="en-GB" dirty="0">
              <a:solidFill>
                <a:srgbClr val="00A086"/>
              </a:solidFill>
              <a:latin typeface="Futura (medium)"/>
            </a:endParaRPr>
          </a:p>
          <a:p>
            <a:pPr>
              <a:buClr>
                <a:srgbClr val="41B04A"/>
              </a:buClr>
            </a:pPr>
            <a:r>
              <a:rPr lang="en-GB" dirty="0">
                <a:solidFill>
                  <a:srgbClr val="00A086"/>
                </a:solidFill>
                <a:latin typeface="Futura (medium)"/>
              </a:rPr>
              <a:t>Two way communication and practically working together</a:t>
            </a:r>
            <a:endParaRPr lang="en-GB" dirty="0"/>
          </a:p>
          <a:p>
            <a:pPr>
              <a:buClr>
                <a:srgbClr val="41B04A"/>
              </a:buClr>
            </a:pPr>
            <a:endParaRPr lang="en-GB" dirty="0">
              <a:solidFill>
                <a:srgbClr val="00A086"/>
              </a:solidFill>
              <a:latin typeface="Futura (medium)"/>
            </a:endParaRP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26332" y="5571459"/>
            <a:ext cx="1665668" cy="1211008"/>
          </a:xfrm>
          <a:prstGeom prst="rect">
            <a:avLst/>
          </a:prstGeom>
        </p:spPr>
      </p:pic>
    </p:spTree>
    <p:extLst>
      <p:ext uri="{BB962C8B-B14F-4D97-AF65-F5344CB8AC3E}">
        <p14:creationId xmlns:p14="http://schemas.microsoft.com/office/powerpoint/2010/main" val="11262601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err="1">
                <a:solidFill>
                  <a:srgbClr val="00A086"/>
                </a:solidFill>
                <a:latin typeface="Futura (medium)"/>
              </a:rPr>
              <a:t>FoCPP</a:t>
            </a:r>
            <a:r>
              <a:rPr lang="en-GB" b="1" dirty="0">
                <a:solidFill>
                  <a:srgbClr val="00A086"/>
                </a:solidFill>
                <a:latin typeface="Futura (medium)"/>
              </a:rPr>
              <a:t> Update</a:t>
            </a:r>
          </a:p>
        </p:txBody>
      </p:sp>
      <p:sp>
        <p:nvSpPr>
          <p:cNvPr id="3" name="Content Placeholder 2"/>
          <p:cNvSpPr>
            <a:spLocks noGrp="1"/>
          </p:cNvSpPr>
          <p:nvPr>
            <p:ph idx="1"/>
          </p:nvPr>
        </p:nvSpPr>
        <p:spPr/>
        <p:txBody>
          <a:bodyPr>
            <a:normAutofit/>
          </a:bodyPr>
          <a:lstStyle/>
          <a:p>
            <a:pPr marL="0" indent="0">
              <a:buClr>
                <a:srgbClr val="41B04A"/>
              </a:buClr>
              <a:buNone/>
            </a:pPr>
            <a:r>
              <a:rPr lang="en-GB" dirty="0"/>
              <a:t> </a:t>
            </a:r>
          </a:p>
          <a:p>
            <a:pPr marL="0" indent="0">
              <a:buClr>
                <a:srgbClr val="41B04A"/>
              </a:buClr>
              <a:buNone/>
            </a:pPr>
            <a:endParaRPr lang="en-GB" dirty="0"/>
          </a:p>
          <a:p>
            <a:pPr marL="0" indent="0">
              <a:buClr>
                <a:srgbClr val="41B04A"/>
              </a:buClr>
              <a:buNone/>
            </a:pPr>
            <a:endParaRPr lang="en-GB" dirty="0"/>
          </a:p>
        </p:txBody>
      </p:sp>
      <p:sp>
        <p:nvSpPr>
          <p:cNvPr id="4" name="Content Placeholder 2"/>
          <p:cNvSpPr txBox="1">
            <a:spLocks/>
          </p:cNvSpPr>
          <p:nvPr/>
        </p:nvSpPr>
        <p:spPr>
          <a:xfrm>
            <a:off x="990600" y="1844675"/>
            <a:ext cx="10515600" cy="4351338"/>
          </a:xfrm>
          <a:prstGeom prst="rect">
            <a:avLst/>
          </a:prstGeom>
        </p:spPr>
        <p:txBody>
          <a:bodyPr vert="horz" lIns="91440" tIns="45720" rIns="91440" bIns="45720" rtlCol="0">
            <a:normAutofit/>
          </a:bodyPr>
          <a:lstStyle>
            <a:lvl1pPr marL="228600" indent="-228600">
              <a:lnSpc>
                <a:spcPct val="90000"/>
              </a:lnSpc>
              <a:spcBef>
                <a:spcPts val="1000"/>
              </a:spcBef>
              <a:buClr>
                <a:srgbClr val="41B04A"/>
              </a:buClr>
              <a:buFont typeface="Arial" panose="020B0604020202020204" pitchFamily="34" charset="0"/>
              <a:buChar char="•"/>
              <a:defRPr sz="2800">
                <a:solidFill>
                  <a:srgbClr val="00A086"/>
                </a:solidFill>
                <a:latin typeface="Futura"/>
              </a:defRPr>
            </a:lvl1pPr>
            <a:lvl2pPr marL="685800" lvl="1" indent="-228600">
              <a:lnSpc>
                <a:spcPct val="90000"/>
              </a:lnSpc>
              <a:spcBef>
                <a:spcPts val="500"/>
              </a:spcBef>
              <a:buClr>
                <a:srgbClr val="41B04A"/>
              </a:buClr>
              <a:buFont typeface="Arial" panose="020B0604020202020204" pitchFamily="34" charset="0"/>
              <a:buChar char="•"/>
              <a:defRPr sz="2400">
                <a:solidFill>
                  <a:srgbClr val="00A086"/>
                </a:solidFill>
                <a:latin typeface="Futura"/>
              </a:defRPr>
            </a:lvl2pPr>
            <a:lvl3pPr marL="1143000" indent="-228600">
              <a:lnSpc>
                <a:spcPct val="90000"/>
              </a:lnSpc>
              <a:spcBef>
                <a:spcPts val="500"/>
              </a:spcBef>
              <a:buFont typeface="Arial" panose="020B0604020202020204" pitchFamily="34" charset="0"/>
              <a:buChar char="•"/>
              <a:defRPr sz="2000"/>
            </a:lvl3pPr>
            <a:lvl4pPr marL="1600200" indent="-228600">
              <a:lnSpc>
                <a:spcPct val="90000"/>
              </a:lnSpc>
              <a:spcBef>
                <a:spcPts val="500"/>
              </a:spcBef>
              <a:buFont typeface="Arial" panose="020B0604020202020204" pitchFamily="34" charset="0"/>
              <a:buChar char="•"/>
            </a:lvl4pPr>
            <a:lvl5pPr marL="2057400" indent="-228600">
              <a:lnSpc>
                <a:spcPct val="90000"/>
              </a:lnSpc>
              <a:spcBef>
                <a:spcPts val="500"/>
              </a:spcBef>
              <a:buFont typeface="Arial" panose="020B0604020202020204" pitchFamily="34" charset="0"/>
              <a:buChar cha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en-GB" dirty="0"/>
              <a:t>CIO</a:t>
            </a:r>
          </a:p>
          <a:p>
            <a:endParaRPr lang="en-GB" dirty="0"/>
          </a:p>
          <a:p>
            <a:r>
              <a:rPr lang="en-GB" dirty="0"/>
              <a:t>Members</a:t>
            </a:r>
          </a:p>
          <a:p>
            <a:pPr lvl="1"/>
            <a:r>
              <a:rPr lang="en-GB" dirty="0"/>
              <a:t>Individuals </a:t>
            </a:r>
          </a:p>
          <a:p>
            <a:pPr lvl="1"/>
            <a:r>
              <a:rPr lang="en-GB" dirty="0"/>
              <a:t>Organisations</a:t>
            </a:r>
          </a:p>
          <a:p>
            <a:pPr lvl="1"/>
            <a:endParaRPr lang="en-GB" dirty="0"/>
          </a:p>
          <a:p>
            <a:r>
              <a:rPr lang="en-GB" dirty="0"/>
              <a:t>Upskilling and recruiting new trustees and partners</a:t>
            </a:r>
          </a:p>
          <a:p>
            <a:endParaRPr lang="en-GB" dirty="0"/>
          </a:p>
          <a:p>
            <a:r>
              <a:rPr lang="en-GB" dirty="0"/>
              <a:t>Building a relationship with the </a:t>
            </a:r>
            <a:r>
              <a:rPr lang="en-GB" dirty="0" smtClean="0"/>
              <a:t>CPPT</a:t>
            </a:r>
            <a:endParaRPr lang="en-GB" dirty="0"/>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26332" y="5571459"/>
            <a:ext cx="1665668" cy="1211008"/>
          </a:xfrm>
          <a:prstGeom prst="rect">
            <a:avLst/>
          </a:prstGeom>
        </p:spPr>
      </p:pic>
    </p:spTree>
    <p:extLst>
      <p:ext uri="{BB962C8B-B14F-4D97-AF65-F5344CB8AC3E}">
        <p14:creationId xmlns:p14="http://schemas.microsoft.com/office/powerpoint/2010/main" val="192929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a:solidFill>
                  <a:srgbClr val="00A086"/>
                </a:solidFill>
                <a:latin typeface="Futura (medium)"/>
              </a:rPr>
              <a:t>The role of the </a:t>
            </a:r>
            <a:r>
              <a:rPr lang="en-GB" b="1" dirty="0" err="1">
                <a:solidFill>
                  <a:srgbClr val="00A086"/>
                </a:solidFill>
                <a:latin typeface="Futura (medium)"/>
              </a:rPr>
              <a:t>FoCPP</a:t>
            </a:r>
            <a:endParaRPr lang="en-GB" b="1" dirty="0">
              <a:solidFill>
                <a:srgbClr val="00A086"/>
              </a:solidFill>
              <a:latin typeface="Futura (medium)"/>
            </a:endParaRPr>
          </a:p>
        </p:txBody>
      </p:sp>
      <p:sp>
        <p:nvSpPr>
          <p:cNvPr id="3" name="Content Placeholder 2"/>
          <p:cNvSpPr>
            <a:spLocks noGrp="1"/>
          </p:cNvSpPr>
          <p:nvPr>
            <p:ph idx="1"/>
          </p:nvPr>
        </p:nvSpPr>
        <p:spPr/>
        <p:txBody>
          <a:bodyPr>
            <a:normAutofit/>
          </a:bodyPr>
          <a:lstStyle/>
          <a:p>
            <a:pPr>
              <a:buClr>
                <a:srgbClr val="41B04A"/>
              </a:buClr>
            </a:pPr>
            <a:r>
              <a:rPr lang="en-GB" dirty="0" err="1">
                <a:solidFill>
                  <a:srgbClr val="00A086"/>
                </a:solidFill>
                <a:latin typeface="Futura"/>
              </a:rPr>
              <a:t>FoCPP</a:t>
            </a:r>
            <a:r>
              <a:rPr lang="en-GB" dirty="0">
                <a:solidFill>
                  <a:srgbClr val="00A086"/>
                </a:solidFill>
                <a:latin typeface="Futura"/>
              </a:rPr>
              <a:t> key stakeholder in the past</a:t>
            </a:r>
          </a:p>
          <a:p>
            <a:pPr>
              <a:buClr>
                <a:srgbClr val="41B04A"/>
              </a:buClr>
            </a:pPr>
            <a:endParaRPr lang="en-GB" dirty="0">
              <a:solidFill>
                <a:srgbClr val="00A086"/>
              </a:solidFill>
              <a:latin typeface="Futura"/>
            </a:endParaRPr>
          </a:p>
          <a:p>
            <a:pPr>
              <a:buClr>
                <a:srgbClr val="41B04A"/>
              </a:buClr>
            </a:pPr>
            <a:r>
              <a:rPr lang="en-GB" dirty="0">
                <a:solidFill>
                  <a:srgbClr val="00A086"/>
                </a:solidFill>
                <a:latin typeface="Futura"/>
              </a:rPr>
              <a:t>Need to take a bigger role</a:t>
            </a:r>
          </a:p>
          <a:p>
            <a:pPr lvl="1">
              <a:buClr>
                <a:srgbClr val="41B04A"/>
              </a:buClr>
            </a:pPr>
            <a:r>
              <a:rPr lang="en-GB" dirty="0">
                <a:solidFill>
                  <a:srgbClr val="00A086"/>
                </a:solidFill>
                <a:latin typeface="Futura"/>
              </a:rPr>
              <a:t>Communication</a:t>
            </a:r>
          </a:p>
          <a:p>
            <a:pPr lvl="1">
              <a:buClr>
                <a:srgbClr val="41B04A"/>
              </a:buClr>
            </a:pPr>
            <a:r>
              <a:rPr lang="en-GB" dirty="0">
                <a:solidFill>
                  <a:srgbClr val="00A086"/>
                </a:solidFill>
                <a:latin typeface="Futura"/>
              </a:rPr>
              <a:t>Volunteering</a:t>
            </a:r>
          </a:p>
          <a:p>
            <a:pPr lvl="1">
              <a:buClr>
                <a:srgbClr val="41B04A"/>
              </a:buClr>
            </a:pPr>
            <a:r>
              <a:rPr lang="en-GB" dirty="0">
                <a:solidFill>
                  <a:srgbClr val="00A086"/>
                </a:solidFill>
                <a:latin typeface="Futura"/>
              </a:rPr>
              <a:t>Community development </a:t>
            </a:r>
          </a:p>
          <a:p>
            <a:pPr lvl="1">
              <a:buClr>
                <a:srgbClr val="41B04A"/>
              </a:buClr>
            </a:pPr>
            <a:r>
              <a:rPr lang="en-GB" dirty="0">
                <a:solidFill>
                  <a:srgbClr val="00A086"/>
                </a:solidFill>
                <a:latin typeface="Futura"/>
              </a:rPr>
              <a:t>Accountability  </a:t>
            </a:r>
          </a:p>
          <a:p>
            <a:pPr marL="457200" lvl="1" indent="0">
              <a:buClr>
                <a:srgbClr val="41B04A"/>
              </a:buClr>
              <a:buNone/>
            </a:pPr>
            <a:endParaRPr lang="en-GB" dirty="0">
              <a:solidFill>
                <a:srgbClr val="00A086"/>
              </a:solidFill>
              <a:latin typeface="Futura"/>
            </a:endParaRP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26332" y="5571459"/>
            <a:ext cx="1665668" cy="1211008"/>
          </a:xfrm>
          <a:prstGeom prst="rect">
            <a:avLst/>
          </a:prstGeom>
        </p:spPr>
      </p:pic>
    </p:spTree>
    <p:extLst>
      <p:ext uri="{BB962C8B-B14F-4D97-AF65-F5344CB8AC3E}">
        <p14:creationId xmlns:p14="http://schemas.microsoft.com/office/powerpoint/2010/main" val="10586854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idx="1"/>
            <p:extLst>
              <p:ext uri="{D42A27DB-BD31-4B8C-83A1-F6EECF244321}">
                <p14:modId xmlns:p14="http://schemas.microsoft.com/office/powerpoint/2010/main" val="4226135746"/>
              </p:ext>
            </p:extLst>
          </p:nvPr>
        </p:nvGraphicFramePr>
        <p:xfrm>
          <a:off x="838200" y="2311305"/>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6" name="Picture 5"/>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0526332" y="5571459"/>
            <a:ext cx="1665668" cy="1211008"/>
          </a:xfrm>
          <a:prstGeom prst="rect">
            <a:avLst/>
          </a:prstGeom>
        </p:spPr>
      </p:pic>
      <p:sp>
        <p:nvSpPr>
          <p:cNvPr id="2" name="Rectangle 1"/>
          <p:cNvSpPr/>
          <p:nvPr/>
        </p:nvSpPr>
        <p:spPr>
          <a:xfrm>
            <a:off x="838200" y="2006815"/>
            <a:ext cx="3300904" cy="369332"/>
          </a:xfrm>
          <a:prstGeom prst="rect">
            <a:avLst/>
          </a:prstGeom>
        </p:spPr>
        <p:txBody>
          <a:bodyPr wrap="none">
            <a:spAutoFit/>
          </a:bodyPr>
          <a:lstStyle/>
          <a:p>
            <a:r>
              <a:rPr lang="en-GB" b="1" dirty="0">
                <a:solidFill>
                  <a:srgbClr val="00A086"/>
                </a:solidFill>
                <a:latin typeface="Futura (medium)"/>
              </a:rPr>
              <a:t>Three key parts to the future</a:t>
            </a:r>
            <a:endParaRPr lang="en-GB" dirty="0"/>
          </a:p>
        </p:txBody>
      </p:sp>
      <p:sp>
        <p:nvSpPr>
          <p:cNvPr id="7" name="Title 1"/>
          <p:cNvSpPr txBox="1">
            <a:spLocks/>
          </p:cNvSpPr>
          <p:nvPr/>
        </p:nvSpPr>
        <p:spPr>
          <a:xfrm>
            <a:off x="838200" y="529007"/>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b="1" dirty="0" smtClean="0">
                <a:solidFill>
                  <a:srgbClr val="00A086"/>
                </a:solidFill>
                <a:latin typeface="Futura (medium)"/>
              </a:rPr>
              <a:t>Crystal Palace Park Trust Update</a:t>
            </a:r>
            <a:endParaRPr lang="en-GB" dirty="0"/>
          </a:p>
        </p:txBody>
      </p:sp>
    </p:spTree>
    <p:extLst>
      <p:ext uri="{BB962C8B-B14F-4D97-AF65-F5344CB8AC3E}">
        <p14:creationId xmlns:p14="http://schemas.microsoft.com/office/powerpoint/2010/main" val="40997688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a:solidFill>
                  <a:srgbClr val="00A086"/>
                </a:solidFill>
                <a:latin typeface="Futura (medium)"/>
              </a:rPr>
              <a:t>CPPT </a:t>
            </a:r>
            <a:r>
              <a:rPr lang="en-GB" b="1" dirty="0" smtClean="0">
                <a:solidFill>
                  <a:srgbClr val="00A086"/>
                </a:solidFill>
                <a:latin typeface="Futura (medium)"/>
              </a:rPr>
              <a:t>Aim</a:t>
            </a:r>
            <a:endParaRPr lang="en-GB" dirty="0"/>
          </a:p>
        </p:txBody>
      </p:sp>
      <p:sp>
        <p:nvSpPr>
          <p:cNvPr id="3" name="Content Placeholder 2"/>
          <p:cNvSpPr>
            <a:spLocks noGrp="1"/>
          </p:cNvSpPr>
          <p:nvPr>
            <p:ph idx="1"/>
          </p:nvPr>
        </p:nvSpPr>
        <p:spPr>
          <a:noFill/>
        </p:spPr>
        <p:txBody>
          <a:bodyPr/>
          <a:lstStyle/>
          <a:p>
            <a:pPr marL="0" indent="0">
              <a:buNone/>
            </a:pPr>
            <a:r>
              <a:rPr lang="en-GB" dirty="0">
                <a:solidFill>
                  <a:srgbClr val="00A086"/>
                </a:solidFill>
                <a:latin typeface="Futura"/>
              </a:rPr>
              <a:t>The overarching aim of the Trust is to protect, manage and improve Crystal Palace Park as a green, historic, ecological, recreational, sporting, cultural and educational resource in the interests of the community and other park users.</a:t>
            </a:r>
          </a:p>
          <a:p>
            <a:endParaRPr lang="en-GB" dirty="0" smtClean="0">
              <a:solidFill>
                <a:srgbClr val="00A086"/>
              </a:solidFill>
              <a:latin typeface="Futura"/>
            </a:endParaRPr>
          </a:p>
          <a:p>
            <a:pPr marL="0" indent="0">
              <a:buNone/>
            </a:pPr>
            <a:r>
              <a:rPr lang="en-GB" dirty="0" smtClean="0">
                <a:solidFill>
                  <a:srgbClr val="00A086"/>
                </a:solidFill>
                <a:latin typeface="Futura"/>
              </a:rPr>
              <a:t>Our Progress </a:t>
            </a:r>
            <a:r>
              <a:rPr lang="en-GB" dirty="0">
                <a:solidFill>
                  <a:srgbClr val="00A086"/>
                </a:solidFill>
                <a:latin typeface="Futura"/>
              </a:rPr>
              <a:t>to </a:t>
            </a:r>
            <a:r>
              <a:rPr lang="en-GB" dirty="0" smtClean="0">
                <a:solidFill>
                  <a:srgbClr val="00A086"/>
                </a:solidFill>
                <a:latin typeface="Futura"/>
              </a:rPr>
              <a:t>Date…</a:t>
            </a:r>
            <a:endParaRPr lang="en-GB" dirty="0">
              <a:solidFill>
                <a:srgbClr val="00A086"/>
              </a:solidFill>
              <a:latin typeface="Futura"/>
            </a:endParaRPr>
          </a:p>
          <a:p>
            <a:endParaRPr lang="en-GB" dirty="0">
              <a:solidFill>
                <a:srgbClr val="00A086"/>
              </a:solidFill>
              <a:latin typeface="Futura"/>
            </a:endParaRPr>
          </a:p>
        </p:txBody>
      </p:sp>
    </p:spTree>
    <p:extLst>
      <p:ext uri="{BB962C8B-B14F-4D97-AF65-F5344CB8AC3E}">
        <p14:creationId xmlns:p14="http://schemas.microsoft.com/office/powerpoint/2010/main" val="101680821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Content Placeholder 6"/>
          <p:cNvGraphicFramePr>
            <a:graphicFrameLocks noGrp="1"/>
          </p:cNvGraphicFramePr>
          <p:nvPr>
            <p:ph idx="1"/>
            <p:extLst>
              <p:ext uri="{D42A27DB-BD31-4B8C-83A1-F6EECF244321}">
                <p14:modId xmlns:p14="http://schemas.microsoft.com/office/powerpoint/2010/main" val="631987901"/>
              </p:ext>
            </p:extLst>
          </p:nvPr>
        </p:nvGraphicFramePr>
        <p:xfrm>
          <a:off x="673608" y="472312"/>
          <a:ext cx="10515600" cy="464832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nvGrpSpPr>
          <p:cNvPr id="14" name="Group 13"/>
          <p:cNvGrpSpPr/>
          <p:nvPr/>
        </p:nvGrpSpPr>
        <p:grpSpPr>
          <a:xfrm>
            <a:off x="673610" y="4852531"/>
            <a:ext cx="1196540" cy="1578634"/>
            <a:chOff x="0" y="1386351"/>
            <a:chExt cx="1105044" cy="1578634"/>
          </a:xfrm>
          <a:solidFill>
            <a:srgbClr val="00A086"/>
          </a:solidFill>
        </p:grpSpPr>
        <p:sp>
          <p:nvSpPr>
            <p:cNvPr id="15" name="Chevron 14"/>
            <p:cNvSpPr/>
            <p:nvPr/>
          </p:nvSpPr>
          <p:spPr>
            <a:xfrm rot="5400000">
              <a:off x="-236795" y="1623146"/>
              <a:ext cx="1578634" cy="1105044"/>
            </a:xfrm>
            <a:prstGeom prst="chevron">
              <a:avLst/>
            </a:prstGeom>
            <a:grpFill/>
            <a:ln>
              <a:solidFill>
                <a:srgbClr val="BCD33A"/>
              </a:solidFill>
            </a:ln>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6" name="Chevron 4"/>
            <p:cNvSpPr/>
            <p:nvPr/>
          </p:nvSpPr>
          <p:spPr>
            <a:xfrm>
              <a:off x="0" y="1938873"/>
              <a:ext cx="1105044" cy="473590"/>
            </a:xfrm>
            <a:prstGeom prst="rect">
              <a:avLst/>
            </a:prstGeom>
            <a:grpFill/>
            <a:ln>
              <a:noFill/>
            </a:ln>
          </p:spPr>
          <p:style>
            <a:lnRef idx="0">
              <a:scrgbClr r="0" g="0" b="0"/>
            </a:lnRef>
            <a:fillRef idx="0">
              <a:scrgbClr r="0" g="0" b="0"/>
            </a:fillRef>
            <a:effectRef idx="0">
              <a:scrgbClr r="0" g="0" b="0"/>
            </a:effectRef>
            <a:fontRef idx="minor">
              <a:schemeClr val="lt1"/>
            </a:fontRef>
          </p:style>
          <p:txBody>
            <a:bodyPr spcFirstLastPara="0" vert="horz" wrap="square" lIns="19685" tIns="19685" rIns="19685" bIns="19685" numCol="1" spcCol="1270" anchor="ctr" anchorCtr="0">
              <a:noAutofit/>
            </a:bodyPr>
            <a:lstStyle/>
            <a:p>
              <a:pPr lvl="0" algn="ctr" defTabSz="1377950">
                <a:lnSpc>
                  <a:spcPct val="90000"/>
                </a:lnSpc>
                <a:spcBef>
                  <a:spcPct val="0"/>
                </a:spcBef>
                <a:spcAft>
                  <a:spcPct val="35000"/>
                </a:spcAft>
              </a:pPr>
              <a:r>
                <a:rPr lang="en-GB" sz="3100" kern="1200" dirty="0" smtClean="0"/>
                <a:t>2019+</a:t>
              </a:r>
              <a:endParaRPr lang="en-GB" sz="3100" kern="1200" dirty="0"/>
            </a:p>
          </p:txBody>
        </p:sp>
      </p:grpSp>
      <p:grpSp>
        <p:nvGrpSpPr>
          <p:cNvPr id="17" name="Group 16"/>
          <p:cNvGrpSpPr/>
          <p:nvPr/>
        </p:nvGrpSpPr>
        <p:grpSpPr>
          <a:xfrm>
            <a:off x="1870150" y="4852531"/>
            <a:ext cx="9319058" cy="1026112"/>
            <a:chOff x="1105043" y="1386353"/>
            <a:chExt cx="9410555" cy="1026112"/>
          </a:xfrm>
        </p:grpSpPr>
        <p:sp>
          <p:nvSpPr>
            <p:cNvPr id="18" name="Round Same Side Corner Rectangle 17"/>
            <p:cNvSpPr/>
            <p:nvPr/>
          </p:nvSpPr>
          <p:spPr>
            <a:xfrm rot="5400000">
              <a:off x="5297265" y="-2805869"/>
              <a:ext cx="1026112" cy="9410555"/>
            </a:xfrm>
            <a:prstGeom prst="round2SameRect">
              <a:avLst/>
            </a:prstGeom>
            <a:ln>
              <a:solidFill>
                <a:srgbClr val="41B04A"/>
              </a:solidFill>
            </a:ln>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sp>
          <p:nvSpPr>
            <p:cNvPr id="19" name="Round Same Side Corner Rectangle 6"/>
            <p:cNvSpPr/>
            <p:nvPr/>
          </p:nvSpPr>
          <p:spPr>
            <a:xfrm>
              <a:off x="1246629" y="1436443"/>
              <a:ext cx="9218879" cy="925930"/>
            </a:xfrm>
            <a:prstGeom prst="rect">
              <a:avLst/>
            </a:prstGeom>
            <a:ln>
              <a:noFill/>
            </a:ln>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220472" tIns="19685" rIns="19685" bIns="19685" numCol="1" spcCol="1270" anchor="ctr" anchorCtr="0">
              <a:noAutofit/>
            </a:bodyPr>
            <a:lstStyle/>
            <a:p>
              <a:r>
                <a:rPr lang="en-US" sz="3200" dirty="0"/>
                <a:t>DEVELOPING PROGRAMMES FOR THE LONG TERM BENEFIT OF THE PARK</a:t>
              </a:r>
              <a:endParaRPr lang="en-GB" sz="3200" dirty="0"/>
            </a:p>
          </p:txBody>
        </p:sp>
      </p:grpSp>
    </p:spTree>
    <p:extLst>
      <p:ext uri="{BB962C8B-B14F-4D97-AF65-F5344CB8AC3E}">
        <p14:creationId xmlns:p14="http://schemas.microsoft.com/office/powerpoint/2010/main" val="164684641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0B8442C-BF83-4AB3-95C1-059B2DF6596B}"/>
              </a:ext>
            </a:extLst>
          </p:cNvPr>
          <p:cNvSpPr>
            <a:spLocks noGrp="1"/>
          </p:cNvSpPr>
          <p:nvPr>
            <p:ph type="title"/>
          </p:nvPr>
        </p:nvSpPr>
        <p:spPr/>
        <p:txBody>
          <a:bodyPr vert="horz" lIns="91440" tIns="45720" rIns="91440" bIns="45720" rtlCol="0" anchor="ctr">
            <a:normAutofit/>
          </a:bodyPr>
          <a:lstStyle/>
          <a:p>
            <a:r>
              <a:rPr lang="en-GB" b="1" dirty="0">
                <a:solidFill>
                  <a:srgbClr val="00A086"/>
                </a:solidFill>
                <a:latin typeface="Futura (medium)"/>
              </a:rPr>
              <a:t>CPPT Objectives</a:t>
            </a:r>
            <a:endParaRPr lang="en-US" b="1" dirty="0">
              <a:solidFill>
                <a:srgbClr val="00A086"/>
              </a:solidFill>
              <a:latin typeface="Futura (medium)"/>
            </a:endParaRPr>
          </a:p>
        </p:txBody>
      </p:sp>
      <p:sp>
        <p:nvSpPr>
          <p:cNvPr id="3" name="Content Placeholder 2">
            <a:extLst>
              <a:ext uri="{FF2B5EF4-FFF2-40B4-BE49-F238E27FC236}">
                <a16:creationId xmlns:a16="http://schemas.microsoft.com/office/drawing/2014/main" xmlns="" id="{AA6072E3-0A3F-4877-A7C7-3D1B58E1C2E7}"/>
              </a:ext>
            </a:extLst>
          </p:cNvPr>
          <p:cNvSpPr>
            <a:spLocks noGrp="1"/>
          </p:cNvSpPr>
          <p:nvPr>
            <p:ph idx="1"/>
          </p:nvPr>
        </p:nvSpPr>
        <p:spPr>
          <a:xfrm>
            <a:off x="838200" y="1690688"/>
            <a:ext cx="10515600" cy="4351338"/>
          </a:xfrm>
        </p:spPr>
        <p:txBody>
          <a:bodyPr vert="horz" lIns="91440" tIns="45720" rIns="91440" bIns="45720" rtlCol="0">
            <a:normAutofit fontScale="92500" lnSpcReduction="20000"/>
          </a:bodyPr>
          <a:lstStyle/>
          <a:p>
            <a:pPr>
              <a:buClr>
                <a:srgbClr val="41B04A"/>
              </a:buClr>
            </a:pPr>
            <a:endParaRPr lang="en-GB" dirty="0">
              <a:solidFill>
                <a:srgbClr val="00A086"/>
              </a:solidFill>
              <a:latin typeface="Futura"/>
            </a:endParaRPr>
          </a:p>
          <a:p>
            <a:pPr>
              <a:buClr>
                <a:srgbClr val="41B04A"/>
              </a:buClr>
            </a:pPr>
            <a:r>
              <a:rPr lang="en-US" dirty="0">
                <a:solidFill>
                  <a:srgbClr val="00A086"/>
                </a:solidFill>
                <a:latin typeface="Futura"/>
              </a:rPr>
              <a:t>Securing a Sustainable Future</a:t>
            </a:r>
            <a:endParaRPr lang="en-GB" dirty="0">
              <a:solidFill>
                <a:srgbClr val="00A086"/>
              </a:solidFill>
              <a:latin typeface="Futura"/>
            </a:endParaRPr>
          </a:p>
          <a:p>
            <a:pPr>
              <a:buClr>
                <a:srgbClr val="41B04A"/>
              </a:buClr>
            </a:pPr>
            <a:r>
              <a:rPr lang="en-GB" dirty="0">
                <a:solidFill>
                  <a:srgbClr val="00A086"/>
                </a:solidFill>
                <a:latin typeface="Futura"/>
              </a:rPr>
              <a:t>Delivering a Vision</a:t>
            </a:r>
          </a:p>
          <a:p>
            <a:pPr>
              <a:buClr>
                <a:srgbClr val="41B04A"/>
              </a:buClr>
            </a:pPr>
            <a:r>
              <a:rPr lang="en-US" dirty="0">
                <a:solidFill>
                  <a:srgbClr val="00A086"/>
                </a:solidFill>
                <a:latin typeface="Futura"/>
              </a:rPr>
              <a:t>Welcoming for All</a:t>
            </a:r>
            <a:endParaRPr lang="en-GB" dirty="0">
              <a:solidFill>
                <a:srgbClr val="00A086"/>
              </a:solidFill>
              <a:latin typeface="Futura"/>
            </a:endParaRPr>
          </a:p>
          <a:p>
            <a:pPr>
              <a:buClr>
                <a:srgbClr val="41B04A"/>
              </a:buClr>
            </a:pPr>
            <a:r>
              <a:rPr lang="en-US" dirty="0">
                <a:solidFill>
                  <a:srgbClr val="00A086"/>
                </a:solidFill>
                <a:latin typeface="Futura"/>
              </a:rPr>
              <a:t>Conserving the Park’s Heritage Assets</a:t>
            </a:r>
            <a:endParaRPr lang="en-GB" dirty="0">
              <a:solidFill>
                <a:srgbClr val="00A086"/>
              </a:solidFill>
              <a:latin typeface="Futura"/>
            </a:endParaRPr>
          </a:p>
          <a:p>
            <a:pPr>
              <a:buClr>
                <a:srgbClr val="41B04A"/>
              </a:buClr>
            </a:pPr>
            <a:r>
              <a:rPr lang="en-US" dirty="0">
                <a:solidFill>
                  <a:srgbClr val="00A086"/>
                </a:solidFill>
                <a:latin typeface="Futura"/>
              </a:rPr>
              <a:t>Enhancing the Environment</a:t>
            </a:r>
            <a:endParaRPr lang="en-GB" dirty="0">
              <a:solidFill>
                <a:srgbClr val="00A086"/>
              </a:solidFill>
              <a:latin typeface="Futura"/>
            </a:endParaRPr>
          </a:p>
          <a:p>
            <a:pPr>
              <a:buClr>
                <a:srgbClr val="41B04A"/>
              </a:buClr>
            </a:pPr>
            <a:r>
              <a:rPr lang="en-US" dirty="0">
                <a:solidFill>
                  <a:srgbClr val="00A086"/>
                </a:solidFill>
                <a:latin typeface="Futura"/>
              </a:rPr>
              <a:t>A Place for Learning</a:t>
            </a:r>
            <a:endParaRPr lang="en-GB" dirty="0">
              <a:solidFill>
                <a:srgbClr val="00A086"/>
              </a:solidFill>
              <a:latin typeface="Futura"/>
            </a:endParaRPr>
          </a:p>
          <a:p>
            <a:pPr>
              <a:buClr>
                <a:srgbClr val="41B04A"/>
              </a:buClr>
            </a:pPr>
            <a:r>
              <a:rPr lang="en-GB" dirty="0">
                <a:solidFill>
                  <a:srgbClr val="00A086"/>
                </a:solidFill>
                <a:latin typeface="Futura"/>
              </a:rPr>
              <a:t>Supporting Skills &amp; Economic Development</a:t>
            </a:r>
          </a:p>
          <a:p>
            <a:pPr>
              <a:buClr>
                <a:srgbClr val="41B04A"/>
              </a:buClr>
            </a:pPr>
            <a:r>
              <a:rPr lang="en-US" dirty="0">
                <a:solidFill>
                  <a:srgbClr val="00A086"/>
                </a:solidFill>
                <a:latin typeface="Futura"/>
              </a:rPr>
              <a:t>A Place for Recreation &amp; Enjoyment</a:t>
            </a:r>
            <a:endParaRPr lang="en-GB" dirty="0">
              <a:solidFill>
                <a:srgbClr val="00A086"/>
              </a:solidFill>
              <a:latin typeface="Futura"/>
            </a:endParaRPr>
          </a:p>
          <a:p>
            <a:pPr>
              <a:buClr>
                <a:srgbClr val="41B04A"/>
              </a:buClr>
            </a:pPr>
            <a:r>
              <a:rPr lang="en-US" dirty="0">
                <a:solidFill>
                  <a:srgbClr val="00A086"/>
                </a:solidFill>
                <a:latin typeface="Futura"/>
              </a:rPr>
              <a:t>A Place for Health &amp; Well-being</a:t>
            </a:r>
            <a:endParaRPr lang="en-GB" dirty="0">
              <a:solidFill>
                <a:srgbClr val="00A086"/>
              </a:solidFill>
              <a:latin typeface="Futura"/>
            </a:endParaRPr>
          </a:p>
          <a:p>
            <a:pPr>
              <a:buClr>
                <a:srgbClr val="41B04A"/>
              </a:buClr>
            </a:pPr>
            <a:endParaRPr lang="en-US" dirty="0">
              <a:solidFill>
                <a:srgbClr val="00A086"/>
              </a:solidFill>
              <a:latin typeface="Futura"/>
            </a:endParaRPr>
          </a:p>
        </p:txBody>
      </p:sp>
    </p:spTree>
    <p:extLst>
      <p:ext uri="{BB962C8B-B14F-4D97-AF65-F5344CB8AC3E}">
        <p14:creationId xmlns:p14="http://schemas.microsoft.com/office/powerpoint/2010/main" val="47731417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0B8442C-BF83-4AB3-95C1-059B2DF6596B}"/>
              </a:ext>
            </a:extLst>
          </p:cNvPr>
          <p:cNvSpPr>
            <a:spLocks noGrp="1"/>
          </p:cNvSpPr>
          <p:nvPr>
            <p:ph type="title"/>
          </p:nvPr>
        </p:nvSpPr>
        <p:spPr/>
        <p:txBody>
          <a:bodyPr vert="horz" lIns="91440" tIns="45720" rIns="91440" bIns="45720" rtlCol="0" anchor="ctr">
            <a:normAutofit/>
          </a:bodyPr>
          <a:lstStyle/>
          <a:p>
            <a:r>
              <a:rPr lang="en-GB" b="1" dirty="0">
                <a:solidFill>
                  <a:srgbClr val="00A086"/>
                </a:solidFill>
                <a:latin typeface="Futura (medium)"/>
              </a:rPr>
              <a:t>CPPT Ways of Working</a:t>
            </a:r>
            <a:endParaRPr lang="en-US" b="1" dirty="0">
              <a:solidFill>
                <a:srgbClr val="00A086"/>
              </a:solidFill>
              <a:latin typeface="Futura (medium)"/>
            </a:endParaRPr>
          </a:p>
        </p:txBody>
      </p:sp>
      <p:graphicFrame>
        <p:nvGraphicFramePr>
          <p:cNvPr id="4" name="Content Placeholder 4"/>
          <p:cNvGraphicFramePr>
            <a:graphicFrameLocks/>
          </p:cNvGraphicFramePr>
          <p:nvPr>
            <p:extLst>
              <p:ext uri="{D42A27DB-BD31-4B8C-83A1-F6EECF244321}">
                <p14:modId xmlns:p14="http://schemas.microsoft.com/office/powerpoint/2010/main" val="2551600311"/>
              </p:ext>
            </p:extLst>
          </p:nvPr>
        </p:nvGraphicFramePr>
        <p:xfrm>
          <a:off x="146304" y="1690688"/>
          <a:ext cx="11905488" cy="463867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51709245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a:solidFill>
                  <a:srgbClr val="00A086"/>
                </a:solidFill>
                <a:latin typeface="Futura (medium)"/>
              </a:rPr>
              <a:t>Crystal Palace Park Trust Update</a:t>
            </a:r>
            <a:endParaRPr lang="en-GB" dirty="0"/>
          </a:p>
        </p:txBody>
      </p:sp>
      <p:sp>
        <p:nvSpPr>
          <p:cNvPr id="4" name="Content Placeholder 2"/>
          <p:cNvSpPr>
            <a:spLocks noGrp="1"/>
          </p:cNvSpPr>
          <p:nvPr>
            <p:ph idx="1"/>
          </p:nvPr>
        </p:nvSpPr>
        <p:spPr>
          <a:xfrm>
            <a:off x="838200" y="1752473"/>
            <a:ext cx="10515600" cy="4351338"/>
          </a:xfrm>
        </p:spPr>
        <p:txBody>
          <a:bodyPr vert="horz" lIns="91440" tIns="45720" rIns="91440" bIns="45720" rtlCol="0">
            <a:normAutofit/>
          </a:bodyPr>
          <a:lstStyle/>
          <a:p>
            <a:pPr>
              <a:buClr>
                <a:srgbClr val="41B04A"/>
              </a:buClr>
            </a:pPr>
            <a:r>
              <a:rPr lang="en-GB" dirty="0">
                <a:solidFill>
                  <a:srgbClr val="00A086"/>
                </a:solidFill>
                <a:latin typeface="Futura"/>
              </a:rPr>
              <a:t>We are a Trust!</a:t>
            </a:r>
          </a:p>
          <a:p>
            <a:pPr>
              <a:buClr>
                <a:srgbClr val="41B04A"/>
              </a:buClr>
            </a:pPr>
            <a:r>
              <a:rPr lang="en-GB" dirty="0">
                <a:solidFill>
                  <a:srgbClr val="00A086"/>
                </a:solidFill>
                <a:latin typeface="Futura"/>
              </a:rPr>
              <a:t>Branding coming - working with local </a:t>
            </a:r>
            <a:r>
              <a:rPr lang="en-GB" dirty="0" smtClean="0">
                <a:solidFill>
                  <a:srgbClr val="00A086"/>
                </a:solidFill>
                <a:latin typeface="Futura"/>
              </a:rPr>
              <a:t>designer Kate </a:t>
            </a:r>
            <a:r>
              <a:rPr lang="en-GB" dirty="0" err="1" smtClean="0">
                <a:solidFill>
                  <a:srgbClr val="00A086"/>
                </a:solidFill>
                <a:latin typeface="Futura"/>
              </a:rPr>
              <a:t>Roncoroni</a:t>
            </a:r>
            <a:endParaRPr lang="en-GB" dirty="0">
              <a:solidFill>
                <a:srgbClr val="00A086"/>
              </a:solidFill>
              <a:latin typeface="Futura"/>
            </a:endParaRPr>
          </a:p>
          <a:p>
            <a:pPr>
              <a:lnSpc>
                <a:spcPct val="100000"/>
              </a:lnSpc>
              <a:buClr>
                <a:srgbClr val="41B04A"/>
              </a:buClr>
            </a:pPr>
            <a:r>
              <a:rPr lang="en-GB" dirty="0" err="1">
                <a:solidFill>
                  <a:srgbClr val="00A086"/>
                </a:solidFill>
                <a:latin typeface="Futura"/>
              </a:rPr>
              <a:t>FoCPP</a:t>
            </a:r>
            <a:r>
              <a:rPr lang="en-GB" dirty="0">
                <a:solidFill>
                  <a:srgbClr val="00A086"/>
                </a:solidFill>
                <a:latin typeface="Futura"/>
              </a:rPr>
              <a:t> relationship</a:t>
            </a:r>
          </a:p>
          <a:p>
            <a:pPr>
              <a:lnSpc>
                <a:spcPct val="100000"/>
              </a:lnSpc>
              <a:buClr>
                <a:srgbClr val="41B04A"/>
              </a:buClr>
            </a:pPr>
            <a:r>
              <a:rPr lang="en-GB" dirty="0">
                <a:solidFill>
                  <a:srgbClr val="00A086"/>
                </a:solidFill>
                <a:latin typeface="Futura"/>
              </a:rPr>
              <a:t>Maintenance and Management client in new </a:t>
            </a:r>
            <a:r>
              <a:rPr lang="en-GB" dirty="0" smtClean="0">
                <a:solidFill>
                  <a:srgbClr val="00A086"/>
                </a:solidFill>
                <a:latin typeface="Futura"/>
              </a:rPr>
              <a:t>contract</a:t>
            </a:r>
            <a:endParaRPr lang="en-GB" dirty="0">
              <a:solidFill>
                <a:srgbClr val="00A086"/>
              </a:solidFill>
              <a:latin typeface="Futura"/>
            </a:endParaRPr>
          </a:p>
          <a:p>
            <a:pPr>
              <a:lnSpc>
                <a:spcPct val="100000"/>
              </a:lnSpc>
              <a:buClr>
                <a:srgbClr val="41B04A"/>
              </a:buClr>
            </a:pPr>
            <a:r>
              <a:rPr lang="en-GB" dirty="0">
                <a:solidFill>
                  <a:srgbClr val="00A086"/>
                </a:solidFill>
                <a:latin typeface="Futura"/>
              </a:rPr>
              <a:t>Community </a:t>
            </a:r>
            <a:r>
              <a:rPr lang="en-GB" dirty="0" smtClean="0">
                <a:solidFill>
                  <a:srgbClr val="00A086"/>
                </a:solidFill>
                <a:latin typeface="Futura"/>
              </a:rPr>
              <a:t>Projects!</a:t>
            </a:r>
            <a:endParaRPr lang="en-GB" dirty="0">
              <a:solidFill>
                <a:srgbClr val="00A086"/>
              </a:solidFill>
              <a:latin typeface="Futura"/>
            </a:endParaRPr>
          </a:p>
          <a:p>
            <a:pPr>
              <a:buClr>
                <a:srgbClr val="41B04A"/>
              </a:buClr>
            </a:pPr>
            <a:endParaRPr lang="en-GB" dirty="0">
              <a:solidFill>
                <a:srgbClr val="00A086"/>
              </a:solidFill>
              <a:latin typeface="Futura"/>
            </a:endParaRPr>
          </a:p>
          <a:p>
            <a:pPr>
              <a:buClr>
                <a:srgbClr val="41B04A"/>
              </a:buClr>
            </a:pPr>
            <a:endParaRPr lang="en-GB" dirty="0">
              <a:solidFill>
                <a:srgbClr val="00A086"/>
              </a:solidFill>
              <a:latin typeface="Futura"/>
            </a:endParaRPr>
          </a:p>
          <a:p>
            <a:pPr>
              <a:buClr>
                <a:srgbClr val="41B04A"/>
              </a:buClr>
            </a:pPr>
            <a:endParaRPr lang="en-GB" dirty="0">
              <a:solidFill>
                <a:srgbClr val="00A086"/>
              </a:solidFill>
              <a:latin typeface="Futura"/>
            </a:endParaRPr>
          </a:p>
          <a:p>
            <a:pPr>
              <a:buClr>
                <a:srgbClr val="41B04A"/>
              </a:buClr>
            </a:pPr>
            <a:endParaRPr lang="en-GB" dirty="0">
              <a:solidFill>
                <a:srgbClr val="00A086"/>
              </a:solidFill>
              <a:latin typeface="Futura"/>
            </a:endParaRP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26332" y="5571459"/>
            <a:ext cx="1665668" cy="1211008"/>
          </a:xfrm>
          <a:prstGeom prst="rect">
            <a:avLst/>
          </a:prstGeom>
        </p:spPr>
      </p:pic>
    </p:spTree>
    <p:extLst>
      <p:ext uri="{BB962C8B-B14F-4D97-AF65-F5344CB8AC3E}">
        <p14:creationId xmlns:p14="http://schemas.microsoft.com/office/powerpoint/2010/main" val="53957798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xmlns="" id="{585DF50D-7940-4886-AA7F-9EE5A0C0FA13}"/>
              </a:ext>
            </a:extLst>
          </p:cNvPr>
          <p:cNvSpPr>
            <a:spLocks noGrp="1"/>
          </p:cNvSpPr>
          <p:nvPr>
            <p:ph type="body" idx="1"/>
          </p:nvPr>
        </p:nvSpPr>
        <p:spPr/>
        <p:txBody>
          <a:bodyPr rtlCol="0">
            <a:normAutofit/>
          </a:bodyPr>
          <a:lstStyle/>
          <a:p>
            <a:pPr>
              <a:defRPr/>
            </a:pPr>
            <a:endParaRPr lang="en-GB"/>
          </a:p>
        </p:txBody>
      </p:sp>
      <p:pic>
        <p:nvPicPr>
          <p:cNvPr id="14339"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44752" y="2"/>
            <a:ext cx="9688387" cy="68473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40"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46664" y="485775"/>
            <a:ext cx="2116137" cy="160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2">
            <a:extLst>
              <a:ext uri="{FF2B5EF4-FFF2-40B4-BE49-F238E27FC236}">
                <a16:creationId xmlns:a16="http://schemas.microsoft.com/office/drawing/2014/main" xmlns="" id="{15F044F0-C107-41D1-B732-E7D1F327A49D}"/>
              </a:ext>
            </a:extLst>
          </p:cNvPr>
          <p:cNvSpPr txBox="1">
            <a:spLocks noChangeArrowheads="1"/>
          </p:cNvSpPr>
          <p:nvPr/>
        </p:nvSpPr>
        <p:spPr>
          <a:xfrm>
            <a:off x="2152650" y="1119189"/>
            <a:ext cx="8153400" cy="1150937"/>
          </a:xfrm>
          <a:prstGeom prst="rect">
            <a:avLst/>
          </a:prstGeom>
        </p:spPr>
        <p:txBody>
          <a:bodyPr anchor="ctr">
            <a:normAutofit lnSpcReduction="10000"/>
          </a:bodyPr>
          <a:lstStyle/>
          <a:p>
            <a:pPr algn="ctr">
              <a:defRPr/>
            </a:pPr>
            <a:r>
              <a:rPr lang="en-GB" sz="3600" b="1" spc="300" dirty="0">
                <a:solidFill>
                  <a:srgbClr val="FFFF00"/>
                </a:solidFill>
                <a:latin typeface="Arial" panose="020B0604020202020204" pitchFamily="34" charset="0"/>
                <a:ea typeface="ＭＳ Ｐゴシック" pitchFamily="34" charset="-128"/>
                <a:cs typeface="Arial" panose="020B0604020202020204" pitchFamily="34" charset="0"/>
              </a:rPr>
              <a:t>NSC SPORTING FACILITY ASSESSMENT</a:t>
            </a:r>
            <a:r>
              <a:rPr lang="en-GB" sz="3600" b="1" dirty="0">
                <a:solidFill>
                  <a:srgbClr val="FFFF00"/>
                </a:solidFill>
                <a:latin typeface="+mj-lt"/>
                <a:ea typeface="ＭＳ Ｐゴシック" pitchFamily="34" charset="-128"/>
              </a:rPr>
              <a:t> </a:t>
            </a:r>
            <a:endParaRPr lang="en-GB" sz="3600" dirty="0">
              <a:solidFill>
                <a:srgbClr val="FFFF00"/>
              </a:solidFill>
              <a:latin typeface="+mj-lt"/>
              <a:ea typeface="+mj-ea"/>
              <a:cs typeface="+mj-cs"/>
            </a:endParaRPr>
          </a:p>
        </p:txBody>
      </p:sp>
      <p:sp>
        <p:nvSpPr>
          <p:cNvPr id="6" name="Rectangle 2">
            <a:extLst>
              <a:ext uri="{FF2B5EF4-FFF2-40B4-BE49-F238E27FC236}">
                <a16:creationId xmlns:a16="http://schemas.microsoft.com/office/drawing/2014/main" xmlns="" id="{4C040452-7326-4357-8E29-F9552394A273}"/>
              </a:ext>
            </a:extLst>
          </p:cNvPr>
          <p:cNvSpPr txBox="1">
            <a:spLocks noChangeArrowheads="1"/>
          </p:cNvSpPr>
          <p:nvPr/>
        </p:nvSpPr>
        <p:spPr>
          <a:xfrm>
            <a:off x="2027238" y="5229225"/>
            <a:ext cx="8153400" cy="1150938"/>
          </a:xfrm>
          <a:prstGeom prst="rect">
            <a:avLst/>
          </a:prstGeom>
        </p:spPr>
        <p:txBody>
          <a:bodyPr anchor="ctr">
            <a:normAutofit/>
          </a:bodyPr>
          <a:lstStyle/>
          <a:p>
            <a:pPr algn="ctr">
              <a:defRPr/>
            </a:pPr>
            <a:r>
              <a:rPr lang="en-GB" sz="3600" b="1" spc="300" dirty="0">
                <a:solidFill>
                  <a:srgbClr val="FFFF00"/>
                </a:solidFill>
                <a:latin typeface="Arial" panose="020B0604020202020204" pitchFamily="34" charset="0"/>
                <a:ea typeface="ＭＳ Ｐゴシック" pitchFamily="34" charset="-128"/>
                <a:cs typeface="Arial" panose="020B0604020202020204" pitchFamily="34" charset="0"/>
              </a:rPr>
              <a:t>INTERIM REPORT</a:t>
            </a:r>
            <a:endParaRPr lang="en-GB" sz="3600" dirty="0">
              <a:solidFill>
                <a:srgbClr val="FFFF00"/>
              </a:solidFill>
              <a:latin typeface="+mj-lt"/>
              <a:ea typeface="+mj-ea"/>
              <a:cs typeface="+mj-cs"/>
            </a:endParaRPr>
          </a:p>
        </p:txBody>
      </p:sp>
    </p:spTree>
    <p:extLst>
      <p:ext uri="{BB962C8B-B14F-4D97-AF65-F5344CB8AC3E}">
        <p14:creationId xmlns:p14="http://schemas.microsoft.com/office/powerpoint/2010/main" val="289586901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1" descr="A picture containing text, map&#10;&#10;Description generated with very high confidence"/>
          <p:cNvPicPr>
            <a:picLocks noChangeAspect="1" noChangeArrowheads="1"/>
          </p:cNvPicPr>
          <p:nvPr/>
        </p:nvPicPr>
        <p:blipFill>
          <a:blip r:embed="rId3">
            <a:extLst>
              <a:ext uri="{28A0092B-C50C-407E-A947-70E740481C1C}">
                <a14:useLocalDpi xmlns:a14="http://schemas.microsoft.com/office/drawing/2010/main" val="0"/>
              </a:ext>
            </a:extLst>
          </a:blip>
          <a:srcRect t="914" b="1141"/>
          <a:stretch>
            <a:fillRect/>
          </a:stretch>
        </p:blipFill>
        <p:spPr bwMode="auto">
          <a:xfrm>
            <a:off x="1235075" y="0"/>
            <a:ext cx="9721850" cy="693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4" name="Rectangle 2">
            <a:extLst>
              <a:ext uri="{FF2B5EF4-FFF2-40B4-BE49-F238E27FC236}">
                <a16:creationId xmlns:a16="http://schemas.microsoft.com/office/drawing/2014/main" xmlns="" id="{3D0226B7-80D1-4FBC-B779-8D6CA80A6896}"/>
              </a:ext>
            </a:extLst>
          </p:cNvPr>
          <p:cNvSpPr txBox="1">
            <a:spLocks noChangeArrowheads="1"/>
          </p:cNvSpPr>
          <p:nvPr/>
        </p:nvSpPr>
        <p:spPr>
          <a:xfrm>
            <a:off x="2019300" y="225425"/>
            <a:ext cx="8153400" cy="863600"/>
          </a:xfrm>
          <a:prstGeom prst="rect">
            <a:avLst/>
          </a:prstGeom>
        </p:spPr>
        <p:txBody>
          <a:bodyPr anchor="ctr">
            <a:normAutofit/>
          </a:bodyPr>
          <a:lstStyle/>
          <a:p>
            <a:pPr>
              <a:defRPr/>
            </a:pPr>
            <a:r>
              <a:rPr lang="en-GB" sz="3600" b="1" spc="300" dirty="0">
                <a:solidFill>
                  <a:srgbClr val="363E42"/>
                </a:solidFill>
                <a:latin typeface="Arial" panose="020B0604020202020204" pitchFamily="34" charset="0"/>
                <a:ea typeface="ＭＳ Ｐゴシック" pitchFamily="34" charset="-128"/>
                <a:cs typeface="Arial" panose="020B0604020202020204" pitchFamily="34" charset="0"/>
              </a:rPr>
              <a:t>LOCATION</a:t>
            </a:r>
            <a:r>
              <a:rPr lang="en-GB" sz="3600" b="1" dirty="0">
                <a:solidFill>
                  <a:schemeClr val="bg1">
                    <a:lumMod val="50000"/>
                  </a:schemeClr>
                </a:solidFill>
                <a:latin typeface="+mj-lt"/>
                <a:ea typeface="ＭＳ Ｐゴシック" pitchFamily="34" charset="-128"/>
              </a:rPr>
              <a:t> </a:t>
            </a:r>
            <a:endParaRPr lang="en-GB" sz="3600" dirty="0">
              <a:solidFill>
                <a:schemeClr val="bg1">
                  <a:lumMod val="50000"/>
                </a:schemeClr>
              </a:solidFill>
              <a:latin typeface="+mj-lt"/>
              <a:ea typeface="+mj-ea"/>
              <a:cs typeface="+mj-cs"/>
            </a:endParaRPr>
          </a:p>
        </p:txBody>
      </p:sp>
    </p:spTree>
    <p:extLst>
      <p:ext uri="{BB962C8B-B14F-4D97-AF65-F5344CB8AC3E}">
        <p14:creationId xmlns:p14="http://schemas.microsoft.com/office/powerpoint/2010/main" val="293990702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4" descr="http://urbed.coop/sites/default/files/styles/project_main/public/Greater%20London%20Authority%20Logo.png?itok=UTj8izBL">
            <a:hlinkClick r:id="rId3" tooltip="&quot;&quot;"/>
          </p:cNvPr>
          <p:cNvPicPr>
            <a:picLocks noChangeAspect="1" noChangeArrowheads="1"/>
          </p:cNvPicPr>
          <p:nvPr/>
        </p:nvPicPr>
        <p:blipFill>
          <a:blip r:embed="rId4" r:link="rId5">
            <a:extLst>
              <a:ext uri="{28A0092B-C50C-407E-A947-70E740481C1C}">
                <a14:useLocalDpi xmlns:a14="http://schemas.microsoft.com/office/drawing/2010/main" val="0"/>
              </a:ext>
            </a:extLst>
          </a:blip>
          <a:srcRect/>
          <a:stretch>
            <a:fillRect/>
          </a:stretch>
        </p:blipFill>
        <p:spPr bwMode="auto">
          <a:xfrm>
            <a:off x="8921750" y="5510213"/>
            <a:ext cx="1638300" cy="1231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a:extLst>
              <a:ext uri="{FF2B5EF4-FFF2-40B4-BE49-F238E27FC236}">
                <a16:creationId xmlns:a16="http://schemas.microsoft.com/office/drawing/2014/main" xmlns="" id="{C39CF823-9EDB-4405-B814-6E161C21EA1C}"/>
              </a:ext>
            </a:extLst>
          </p:cNvPr>
          <p:cNvSpPr/>
          <p:nvPr/>
        </p:nvSpPr>
        <p:spPr>
          <a:xfrm>
            <a:off x="1524000" y="0"/>
            <a:ext cx="9144000" cy="6858000"/>
          </a:xfrm>
          <a:prstGeom prst="rect">
            <a:avLst/>
          </a:prstGeom>
          <a:solidFill>
            <a:srgbClr val="D8D9D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4" name="Rectangle 2">
            <a:extLst>
              <a:ext uri="{FF2B5EF4-FFF2-40B4-BE49-F238E27FC236}">
                <a16:creationId xmlns:a16="http://schemas.microsoft.com/office/drawing/2014/main" xmlns="" id="{674572C9-7917-4225-AABD-E125C528E8C0}"/>
              </a:ext>
            </a:extLst>
          </p:cNvPr>
          <p:cNvSpPr txBox="1">
            <a:spLocks noChangeArrowheads="1"/>
          </p:cNvSpPr>
          <p:nvPr/>
        </p:nvSpPr>
        <p:spPr>
          <a:xfrm>
            <a:off x="2119313" y="117475"/>
            <a:ext cx="8153400" cy="1150938"/>
          </a:xfrm>
          <a:prstGeom prst="rect">
            <a:avLst/>
          </a:prstGeom>
        </p:spPr>
        <p:txBody>
          <a:bodyPr anchor="ctr">
            <a:normAutofit/>
          </a:bodyPr>
          <a:lstStyle/>
          <a:p>
            <a:pPr>
              <a:defRPr/>
            </a:pPr>
            <a:r>
              <a:rPr lang="en-GB" sz="3600" b="1" spc="300" dirty="0">
                <a:solidFill>
                  <a:srgbClr val="363E42"/>
                </a:solidFill>
                <a:latin typeface="Arial" panose="020B0604020202020204" pitchFamily="34" charset="0"/>
                <a:ea typeface="ＭＳ Ｐゴシック" pitchFamily="34" charset="-128"/>
                <a:cs typeface="Arial" panose="020B0604020202020204" pitchFamily="34" charset="0"/>
              </a:rPr>
              <a:t>LOCATION</a:t>
            </a:r>
            <a:r>
              <a:rPr lang="en-GB" sz="3600" b="1" dirty="0">
                <a:solidFill>
                  <a:schemeClr val="bg1">
                    <a:lumMod val="50000"/>
                  </a:schemeClr>
                </a:solidFill>
                <a:latin typeface="+mj-lt"/>
                <a:ea typeface="ＭＳ Ｐゴシック" pitchFamily="34" charset="-128"/>
              </a:rPr>
              <a:t> </a:t>
            </a:r>
            <a:endParaRPr lang="en-GB" sz="3600" dirty="0">
              <a:solidFill>
                <a:schemeClr val="bg1">
                  <a:lumMod val="50000"/>
                </a:schemeClr>
              </a:solidFill>
              <a:latin typeface="+mj-lt"/>
              <a:ea typeface="+mj-ea"/>
              <a:cs typeface="+mj-cs"/>
            </a:endParaRPr>
          </a:p>
        </p:txBody>
      </p:sp>
      <p:pic>
        <p:nvPicPr>
          <p:cNvPr id="17413"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450976" y="1"/>
            <a:ext cx="9490075" cy="6708775"/>
          </a:xfrm>
          <a:prstGeom prst="rect">
            <a:avLst/>
          </a:prstGeom>
          <a:noFill/>
          <a:ln w="9525">
            <a:solidFill>
              <a:srgbClr val="00AEEF"/>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856260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4" descr="http://urbed.coop/sites/default/files/styles/project_main/public/Greater%20London%20Authority%20Logo.png?itok=UTj8izBL">
            <a:hlinkClick r:id="rId3" tooltip="&quot;&quot;"/>
          </p:cNvPr>
          <p:cNvPicPr>
            <a:picLocks noChangeAspect="1" noChangeArrowheads="1"/>
          </p:cNvPicPr>
          <p:nvPr/>
        </p:nvPicPr>
        <p:blipFill>
          <a:blip r:embed="rId4" r:link="rId5">
            <a:extLst>
              <a:ext uri="{28A0092B-C50C-407E-A947-70E740481C1C}">
                <a14:useLocalDpi xmlns:a14="http://schemas.microsoft.com/office/drawing/2010/main" val="0"/>
              </a:ext>
            </a:extLst>
          </a:blip>
          <a:srcRect/>
          <a:stretch>
            <a:fillRect/>
          </a:stretch>
        </p:blipFill>
        <p:spPr bwMode="auto">
          <a:xfrm>
            <a:off x="8921750" y="5510213"/>
            <a:ext cx="1638300" cy="1231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a:extLst>
              <a:ext uri="{FF2B5EF4-FFF2-40B4-BE49-F238E27FC236}">
                <a16:creationId xmlns:a16="http://schemas.microsoft.com/office/drawing/2014/main" xmlns="" id="{6F7D3F0D-F76C-488B-8F7B-6BE6E6A64E42}"/>
              </a:ext>
            </a:extLst>
          </p:cNvPr>
          <p:cNvSpPr/>
          <p:nvPr/>
        </p:nvSpPr>
        <p:spPr>
          <a:xfrm>
            <a:off x="1524000" y="0"/>
            <a:ext cx="9144000" cy="6858000"/>
          </a:xfrm>
          <a:prstGeom prst="rect">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24578" name="Rectangle 3">
            <a:extLst>
              <a:ext uri="{FF2B5EF4-FFF2-40B4-BE49-F238E27FC236}">
                <a16:creationId xmlns:a16="http://schemas.microsoft.com/office/drawing/2014/main" xmlns="" id="{D96579F7-9D3A-4A46-99DF-B1ECC32E0DB2}"/>
              </a:ext>
            </a:extLst>
          </p:cNvPr>
          <p:cNvSpPr>
            <a:spLocks noGrp="1" noChangeArrowheads="1"/>
          </p:cNvSpPr>
          <p:nvPr>
            <p:ph type="body" idx="1"/>
          </p:nvPr>
        </p:nvSpPr>
        <p:spPr>
          <a:xfrm>
            <a:off x="2171700" y="1412875"/>
            <a:ext cx="7848600" cy="3384550"/>
          </a:xfrm>
        </p:spPr>
        <p:txBody>
          <a:bodyPr rtlCol="0">
            <a:normAutofit fontScale="77500" lnSpcReduction="20000"/>
          </a:bodyPr>
          <a:lstStyle/>
          <a:p>
            <a:pPr>
              <a:lnSpc>
                <a:spcPct val="120000"/>
              </a:lnSpc>
              <a:defRPr/>
            </a:pPr>
            <a:r>
              <a:rPr lang="en-GB" sz="2800" spc="300" dirty="0">
                <a:solidFill>
                  <a:schemeClr val="bg1"/>
                </a:solidFill>
                <a:latin typeface="Arial" panose="020B0604020202020204" pitchFamily="34" charset="0"/>
                <a:cs typeface="Arial" panose="020B0604020202020204" pitchFamily="34" charset="0"/>
              </a:rPr>
              <a:t>Crystal Palace Sports Partnership</a:t>
            </a:r>
          </a:p>
          <a:p>
            <a:pPr>
              <a:lnSpc>
                <a:spcPct val="120000"/>
              </a:lnSpc>
              <a:defRPr/>
            </a:pPr>
            <a:r>
              <a:rPr lang="en-GB" sz="2800" spc="300" dirty="0">
                <a:solidFill>
                  <a:schemeClr val="bg1"/>
                </a:solidFill>
                <a:latin typeface="Arial" panose="020B0604020202020204" pitchFamily="34" charset="0"/>
                <a:cs typeface="Arial" panose="020B0604020202020204" pitchFamily="34" charset="0"/>
              </a:rPr>
              <a:t>Open Forums</a:t>
            </a:r>
          </a:p>
          <a:p>
            <a:pPr>
              <a:lnSpc>
                <a:spcPct val="120000"/>
              </a:lnSpc>
              <a:defRPr/>
            </a:pPr>
            <a:r>
              <a:rPr lang="en-GB" sz="2800" spc="300" dirty="0">
                <a:solidFill>
                  <a:schemeClr val="bg1"/>
                </a:solidFill>
                <a:latin typeface="Arial" panose="020B0604020202020204" pitchFamily="34" charset="0"/>
                <a:cs typeface="Arial" panose="020B0604020202020204" pitchFamily="34" charset="0"/>
              </a:rPr>
              <a:t>Focus Groups</a:t>
            </a:r>
          </a:p>
          <a:p>
            <a:pPr>
              <a:lnSpc>
                <a:spcPct val="120000"/>
              </a:lnSpc>
              <a:defRPr/>
            </a:pPr>
            <a:r>
              <a:rPr lang="en-GB" sz="2800" spc="300" dirty="0">
                <a:solidFill>
                  <a:schemeClr val="bg1"/>
                </a:solidFill>
                <a:latin typeface="Arial" panose="020B0604020202020204" pitchFamily="34" charset="0"/>
                <a:cs typeface="Arial" panose="020B0604020202020204" pitchFamily="34" charset="0"/>
              </a:rPr>
              <a:t>National Governing Bodies</a:t>
            </a:r>
          </a:p>
          <a:p>
            <a:pPr>
              <a:lnSpc>
                <a:spcPct val="120000"/>
              </a:lnSpc>
              <a:defRPr/>
            </a:pPr>
            <a:r>
              <a:rPr lang="en-GB" sz="2800" spc="300" dirty="0">
                <a:solidFill>
                  <a:schemeClr val="bg1"/>
                </a:solidFill>
                <a:latin typeface="Arial" panose="020B0604020202020204" pitchFamily="34" charset="0"/>
                <a:cs typeface="Arial" panose="020B0604020202020204" pitchFamily="34" charset="0"/>
              </a:rPr>
              <a:t>Club and User Groups (current and potential)</a:t>
            </a:r>
          </a:p>
          <a:p>
            <a:pPr>
              <a:lnSpc>
                <a:spcPct val="120000"/>
              </a:lnSpc>
              <a:defRPr/>
            </a:pPr>
            <a:r>
              <a:rPr lang="en-GB" sz="2800" spc="300" dirty="0">
                <a:solidFill>
                  <a:schemeClr val="bg1"/>
                </a:solidFill>
                <a:latin typeface="Arial" panose="020B0604020202020204" pitchFamily="34" charset="0"/>
                <a:cs typeface="Arial" panose="020B0604020202020204" pitchFamily="34" charset="0"/>
              </a:rPr>
              <a:t>Neighbouring Local Authorities </a:t>
            </a:r>
          </a:p>
          <a:p>
            <a:pPr>
              <a:lnSpc>
                <a:spcPct val="120000"/>
              </a:lnSpc>
              <a:defRPr/>
            </a:pPr>
            <a:r>
              <a:rPr lang="en-GB" sz="2800" spc="300" dirty="0">
                <a:solidFill>
                  <a:schemeClr val="bg1"/>
                </a:solidFill>
                <a:latin typeface="Arial" panose="020B0604020202020204" pitchFamily="34" charset="0"/>
                <a:cs typeface="Arial" panose="020B0604020202020204" pitchFamily="34" charset="0"/>
              </a:rPr>
              <a:t>Others…………</a:t>
            </a:r>
          </a:p>
          <a:p>
            <a:pPr algn="just">
              <a:defRPr/>
            </a:pPr>
            <a:endParaRPr lang="en-GB" sz="2000" dirty="0">
              <a:solidFill>
                <a:schemeClr val="bg1"/>
              </a:solidFill>
            </a:endParaRPr>
          </a:p>
        </p:txBody>
      </p:sp>
      <p:sp>
        <p:nvSpPr>
          <p:cNvPr id="4" name="Rectangle 2">
            <a:extLst>
              <a:ext uri="{FF2B5EF4-FFF2-40B4-BE49-F238E27FC236}">
                <a16:creationId xmlns:a16="http://schemas.microsoft.com/office/drawing/2014/main" xmlns="" id="{286DE93B-787B-49A0-93EF-88CED2766041}"/>
              </a:ext>
            </a:extLst>
          </p:cNvPr>
          <p:cNvSpPr txBox="1">
            <a:spLocks noChangeArrowheads="1"/>
          </p:cNvSpPr>
          <p:nvPr/>
        </p:nvSpPr>
        <p:spPr>
          <a:xfrm>
            <a:off x="2119313" y="117475"/>
            <a:ext cx="8153400" cy="1150938"/>
          </a:xfrm>
          <a:prstGeom prst="rect">
            <a:avLst/>
          </a:prstGeom>
        </p:spPr>
        <p:txBody>
          <a:bodyPr anchor="ctr">
            <a:normAutofit/>
          </a:bodyPr>
          <a:lstStyle/>
          <a:p>
            <a:pPr>
              <a:defRPr/>
            </a:pPr>
            <a:r>
              <a:rPr lang="en-GB" sz="3600" b="1" spc="300" dirty="0">
                <a:solidFill>
                  <a:srgbClr val="FFFF00"/>
                </a:solidFill>
                <a:latin typeface="Arial" panose="020B0604020202020204" pitchFamily="34" charset="0"/>
                <a:ea typeface="ＭＳ Ｐゴシック" pitchFamily="34" charset="-128"/>
                <a:cs typeface="Arial" panose="020B0604020202020204" pitchFamily="34" charset="0"/>
              </a:rPr>
              <a:t>CONSULTATION</a:t>
            </a:r>
            <a:r>
              <a:rPr lang="en-GB" sz="3600" b="1" dirty="0">
                <a:solidFill>
                  <a:srgbClr val="FFFF00"/>
                </a:solidFill>
                <a:latin typeface="+mj-lt"/>
                <a:ea typeface="ＭＳ Ｐゴシック" pitchFamily="34" charset="-128"/>
              </a:rPr>
              <a:t> </a:t>
            </a:r>
            <a:endParaRPr lang="en-GB" sz="3600" dirty="0">
              <a:solidFill>
                <a:srgbClr val="FFFF00"/>
              </a:solidFill>
              <a:latin typeface="+mj-lt"/>
              <a:ea typeface="+mj-ea"/>
              <a:cs typeface="+mj-cs"/>
            </a:endParaRPr>
          </a:p>
        </p:txBody>
      </p:sp>
    </p:spTree>
    <p:extLst>
      <p:ext uri="{BB962C8B-B14F-4D97-AF65-F5344CB8AC3E}">
        <p14:creationId xmlns:p14="http://schemas.microsoft.com/office/powerpoint/2010/main" val="260999090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4" descr="http://urbed.coop/sites/default/files/styles/project_main/public/Greater%20London%20Authority%20Logo.png?itok=UTj8izBL">
            <a:hlinkClick r:id="rId2" tooltip="&quot;&quot;"/>
          </p:cNvPr>
          <p:cNvPicPr>
            <a:picLocks noChangeAspect="1" noChangeArrowheads="1"/>
          </p:cNvPicPr>
          <p:nvPr/>
        </p:nvPicPr>
        <p:blipFill>
          <a:blip r:embed="rId3" r:link="rId4">
            <a:extLst>
              <a:ext uri="{28A0092B-C50C-407E-A947-70E740481C1C}">
                <a14:useLocalDpi xmlns:a14="http://schemas.microsoft.com/office/drawing/2010/main" val="0"/>
              </a:ext>
            </a:extLst>
          </a:blip>
          <a:srcRect/>
          <a:stretch>
            <a:fillRect/>
          </a:stretch>
        </p:blipFill>
        <p:spPr bwMode="auto">
          <a:xfrm>
            <a:off x="8921750" y="5510213"/>
            <a:ext cx="1638300" cy="1231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a:extLst>
              <a:ext uri="{FF2B5EF4-FFF2-40B4-BE49-F238E27FC236}">
                <a16:creationId xmlns:a16="http://schemas.microsoft.com/office/drawing/2014/main" xmlns="" id="{11D9703E-3B70-46E5-8186-06D066686676}"/>
              </a:ext>
            </a:extLst>
          </p:cNvPr>
          <p:cNvSpPr/>
          <p:nvPr/>
        </p:nvSpPr>
        <p:spPr>
          <a:xfrm>
            <a:off x="1524000" y="0"/>
            <a:ext cx="9144000" cy="6858000"/>
          </a:xfrm>
          <a:prstGeom prst="rect">
            <a:avLst/>
          </a:prstGeom>
          <a:solidFill>
            <a:srgbClr val="BC910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24578" name="Title 1">
            <a:extLst>
              <a:ext uri="{FF2B5EF4-FFF2-40B4-BE49-F238E27FC236}">
                <a16:creationId xmlns:a16="http://schemas.microsoft.com/office/drawing/2014/main" xmlns="" id="{7434AC48-CAAB-4305-9ECA-E6DF8703E479}"/>
              </a:ext>
            </a:extLst>
          </p:cNvPr>
          <p:cNvSpPr>
            <a:spLocks noGrp="1"/>
          </p:cNvSpPr>
          <p:nvPr>
            <p:ph type="title"/>
          </p:nvPr>
        </p:nvSpPr>
        <p:spPr>
          <a:xfrm>
            <a:off x="2152650" y="365125"/>
            <a:ext cx="7886700" cy="687388"/>
          </a:xfrm>
        </p:spPr>
        <p:txBody>
          <a:bodyPr rtlCol="0">
            <a:normAutofit/>
          </a:bodyPr>
          <a:lstStyle/>
          <a:p>
            <a:pPr>
              <a:defRPr/>
            </a:pPr>
            <a:r>
              <a:rPr lang="en-GB" altLang="en-US" sz="3600" b="1" spc="300" dirty="0">
                <a:solidFill>
                  <a:srgbClr val="FFFF00"/>
                </a:solidFill>
                <a:latin typeface="Arial" panose="020B0604020202020204" pitchFamily="34" charset="0"/>
                <a:ea typeface="ＭＳ Ｐゴシック" pitchFamily="34" charset="-128"/>
                <a:cs typeface="Arial" panose="020B0604020202020204" pitchFamily="34" charset="0"/>
              </a:rPr>
              <a:t>ATHLETICS</a:t>
            </a:r>
          </a:p>
        </p:txBody>
      </p:sp>
      <p:sp>
        <p:nvSpPr>
          <p:cNvPr id="3" name="Content Placeholder 2">
            <a:extLst>
              <a:ext uri="{FF2B5EF4-FFF2-40B4-BE49-F238E27FC236}">
                <a16:creationId xmlns:a16="http://schemas.microsoft.com/office/drawing/2014/main" xmlns="" id="{8B8A842F-EA88-4159-84A5-650D01765DDD}"/>
              </a:ext>
            </a:extLst>
          </p:cNvPr>
          <p:cNvSpPr>
            <a:spLocks noGrp="1"/>
          </p:cNvSpPr>
          <p:nvPr>
            <p:ph sz="half" idx="1"/>
          </p:nvPr>
        </p:nvSpPr>
        <p:spPr>
          <a:xfrm>
            <a:off x="2152650" y="1557339"/>
            <a:ext cx="3886200" cy="4351337"/>
          </a:xfrm>
        </p:spPr>
        <p:txBody>
          <a:bodyPr rtlCol="0">
            <a:normAutofit fontScale="55000" lnSpcReduction="20000"/>
          </a:bodyPr>
          <a:lstStyle/>
          <a:p>
            <a:pPr marL="0" indent="0">
              <a:lnSpc>
                <a:spcPct val="120000"/>
              </a:lnSpc>
              <a:buNone/>
              <a:defRPr/>
            </a:pPr>
            <a:r>
              <a:rPr lang="en-GB" b="1" dirty="0">
                <a:solidFill>
                  <a:srgbClr val="FFFF00"/>
                </a:solidFill>
                <a:latin typeface="Arial" panose="020B0604020202020204" pitchFamily="34" charset="0"/>
                <a:cs typeface="Arial" panose="020B0604020202020204" pitchFamily="34" charset="0"/>
              </a:rPr>
              <a:t>Key Findings: </a:t>
            </a:r>
            <a:endParaRPr lang="en-GB" dirty="0">
              <a:solidFill>
                <a:srgbClr val="FFFF00"/>
              </a:solidFill>
              <a:latin typeface="Arial" panose="020B0604020202020204" pitchFamily="34" charset="0"/>
              <a:cs typeface="Arial" panose="020B0604020202020204" pitchFamily="34" charset="0"/>
            </a:endParaRPr>
          </a:p>
          <a:p>
            <a:pPr>
              <a:lnSpc>
                <a:spcPct val="120000"/>
              </a:lnSpc>
              <a:buFont typeface="Wingdings" panose="05000000000000000000" pitchFamily="2" charset="2"/>
              <a:buChar char="§"/>
              <a:defRPr/>
            </a:pPr>
            <a:r>
              <a:rPr lang="en-GB" dirty="0">
                <a:solidFill>
                  <a:schemeClr val="bg1"/>
                </a:solidFill>
                <a:latin typeface="Arial" panose="020B0604020202020204" pitchFamily="34" charset="0"/>
                <a:cs typeface="Arial" panose="020B0604020202020204" pitchFamily="34" charset="0"/>
              </a:rPr>
              <a:t>Poor condition &amp; deteriorating</a:t>
            </a:r>
          </a:p>
          <a:p>
            <a:pPr>
              <a:lnSpc>
                <a:spcPct val="120000"/>
              </a:lnSpc>
              <a:buFont typeface="Wingdings" panose="05000000000000000000" pitchFamily="2" charset="2"/>
              <a:buChar char="§"/>
              <a:defRPr/>
            </a:pPr>
            <a:r>
              <a:rPr lang="en-GB" dirty="0">
                <a:solidFill>
                  <a:schemeClr val="bg1"/>
                </a:solidFill>
                <a:latin typeface="Arial" panose="020B0604020202020204" pitchFamily="34" charset="0"/>
                <a:cs typeface="Arial" panose="020B0604020202020204" pitchFamily="34" charset="0"/>
              </a:rPr>
              <a:t>2012 - last international event</a:t>
            </a:r>
          </a:p>
          <a:p>
            <a:pPr>
              <a:lnSpc>
                <a:spcPct val="120000"/>
              </a:lnSpc>
              <a:buFont typeface="Wingdings" panose="05000000000000000000" pitchFamily="2" charset="2"/>
              <a:buChar char="§"/>
              <a:defRPr/>
            </a:pPr>
            <a:r>
              <a:rPr lang="en-GB" dirty="0">
                <a:solidFill>
                  <a:schemeClr val="bg1"/>
                </a:solidFill>
                <a:latin typeface="Arial" panose="020B0604020202020204" pitchFamily="34" charset="0"/>
                <a:cs typeface="Arial" panose="020B0604020202020204" pitchFamily="34" charset="0"/>
              </a:rPr>
              <a:t>UKA committed to London Stadium </a:t>
            </a:r>
          </a:p>
          <a:p>
            <a:pPr>
              <a:lnSpc>
                <a:spcPct val="120000"/>
              </a:lnSpc>
              <a:buFont typeface="Wingdings" panose="05000000000000000000" pitchFamily="2" charset="2"/>
              <a:buChar char="§"/>
              <a:defRPr/>
            </a:pPr>
            <a:r>
              <a:rPr lang="en-GB" dirty="0">
                <a:solidFill>
                  <a:schemeClr val="bg1"/>
                </a:solidFill>
                <a:latin typeface="Arial" panose="020B0604020202020204" pitchFamily="34" charset="0"/>
                <a:cs typeface="Arial" panose="020B0604020202020204" pitchFamily="34" charset="0"/>
              </a:rPr>
              <a:t>No realistic prospect of major athletics events</a:t>
            </a:r>
          </a:p>
          <a:p>
            <a:pPr>
              <a:lnSpc>
                <a:spcPct val="120000"/>
              </a:lnSpc>
              <a:buFont typeface="Wingdings" panose="05000000000000000000" pitchFamily="2" charset="2"/>
              <a:buChar char="§"/>
              <a:defRPr/>
            </a:pPr>
            <a:r>
              <a:rPr lang="en-GB" dirty="0">
                <a:solidFill>
                  <a:schemeClr val="bg1"/>
                </a:solidFill>
                <a:latin typeface="Arial" panose="020B0604020202020204" pitchFamily="34" charset="0"/>
                <a:cs typeface="Arial" panose="020B0604020202020204" pitchFamily="34" charset="0"/>
              </a:rPr>
              <a:t>Stages school sports days,</a:t>
            </a:r>
            <a:br>
              <a:rPr lang="en-GB" dirty="0">
                <a:solidFill>
                  <a:schemeClr val="bg1"/>
                </a:solidFill>
                <a:latin typeface="Arial" panose="020B0604020202020204" pitchFamily="34" charset="0"/>
                <a:cs typeface="Arial" panose="020B0604020202020204" pitchFamily="34" charset="0"/>
              </a:rPr>
            </a:br>
            <a:r>
              <a:rPr lang="en-GB" dirty="0">
                <a:solidFill>
                  <a:schemeClr val="bg1"/>
                </a:solidFill>
                <a:latin typeface="Arial" panose="020B0604020202020204" pitchFamily="34" charset="0"/>
                <a:cs typeface="Arial" panose="020B0604020202020204" pitchFamily="34" charset="0"/>
              </a:rPr>
              <a:t>London Youth Games, etc</a:t>
            </a:r>
          </a:p>
          <a:p>
            <a:pPr>
              <a:lnSpc>
                <a:spcPct val="120000"/>
              </a:lnSpc>
              <a:buFont typeface="Wingdings" panose="05000000000000000000" pitchFamily="2" charset="2"/>
              <a:buChar char="§"/>
              <a:defRPr/>
            </a:pPr>
            <a:r>
              <a:rPr lang="en-GB" dirty="0">
                <a:solidFill>
                  <a:schemeClr val="bg1"/>
                </a:solidFill>
                <a:latin typeface="Arial" panose="020B0604020202020204" pitchFamily="34" charset="0"/>
                <a:cs typeface="Arial" panose="020B0604020202020204" pitchFamily="34" charset="0"/>
              </a:rPr>
              <a:t>Indoor centre - one of three in South London (five in North London)</a:t>
            </a:r>
          </a:p>
          <a:p>
            <a:pPr>
              <a:lnSpc>
                <a:spcPct val="120000"/>
              </a:lnSpc>
              <a:buFont typeface="Wingdings" panose="05000000000000000000" pitchFamily="2" charset="2"/>
              <a:buChar char="§"/>
              <a:defRPr/>
            </a:pPr>
            <a:r>
              <a:rPr lang="en-GB" dirty="0">
                <a:solidFill>
                  <a:schemeClr val="bg1"/>
                </a:solidFill>
                <a:latin typeface="Arial" panose="020B0604020202020204" pitchFamily="34" charset="0"/>
                <a:cs typeface="Arial" panose="020B0604020202020204" pitchFamily="34" charset="0"/>
              </a:rPr>
              <a:t>Indoor building in poor condition </a:t>
            </a:r>
          </a:p>
          <a:p>
            <a:pPr>
              <a:lnSpc>
                <a:spcPct val="120000"/>
              </a:lnSpc>
              <a:buFont typeface="Wingdings" panose="05000000000000000000" pitchFamily="2" charset="2"/>
              <a:buChar char="§"/>
              <a:defRPr/>
            </a:pPr>
            <a:r>
              <a:rPr lang="en-GB" dirty="0">
                <a:solidFill>
                  <a:schemeClr val="bg1"/>
                </a:solidFill>
                <a:latin typeface="Arial" panose="020B0604020202020204" pitchFamily="34" charset="0"/>
                <a:cs typeface="Arial" panose="020B0604020202020204" pitchFamily="34" charset="0"/>
              </a:rPr>
              <a:t>‘Mixed economy’ of club use and coach-led training groups</a:t>
            </a:r>
          </a:p>
          <a:p>
            <a:pPr>
              <a:lnSpc>
                <a:spcPct val="120000"/>
              </a:lnSpc>
              <a:buFont typeface="Wingdings" panose="05000000000000000000" pitchFamily="2" charset="2"/>
              <a:buChar char="§"/>
              <a:defRPr/>
            </a:pPr>
            <a:endParaRPr lang="en-GB" dirty="0">
              <a:solidFill>
                <a:schemeClr val="bg1"/>
              </a:solidFill>
              <a:latin typeface="Arial" panose="020B0604020202020204" pitchFamily="34" charset="0"/>
              <a:cs typeface="Arial" panose="020B0604020202020204" pitchFamily="34" charset="0"/>
            </a:endParaRPr>
          </a:p>
        </p:txBody>
      </p:sp>
      <p:sp>
        <p:nvSpPr>
          <p:cNvPr id="4" name="Content Placeholder 3">
            <a:extLst>
              <a:ext uri="{FF2B5EF4-FFF2-40B4-BE49-F238E27FC236}">
                <a16:creationId xmlns:a16="http://schemas.microsoft.com/office/drawing/2014/main" xmlns="" id="{26780FA9-C852-44C5-85E0-19D14692779B}"/>
              </a:ext>
            </a:extLst>
          </p:cNvPr>
          <p:cNvSpPr>
            <a:spLocks noGrp="1"/>
          </p:cNvSpPr>
          <p:nvPr>
            <p:ph sz="half" idx="2"/>
          </p:nvPr>
        </p:nvSpPr>
        <p:spPr>
          <a:xfrm>
            <a:off x="6153150" y="1557339"/>
            <a:ext cx="3886200" cy="4351337"/>
          </a:xfrm>
        </p:spPr>
        <p:txBody>
          <a:bodyPr rtlCol="0">
            <a:normAutofit fontScale="55000" lnSpcReduction="20000"/>
          </a:bodyPr>
          <a:lstStyle/>
          <a:p>
            <a:pPr marL="0" indent="0">
              <a:lnSpc>
                <a:spcPct val="120000"/>
              </a:lnSpc>
              <a:buNone/>
              <a:defRPr/>
            </a:pPr>
            <a:r>
              <a:rPr lang="en-GB" b="1" dirty="0">
                <a:solidFill>
                  <a:srgbClr val="FFFF00"/>
                </a:solidFill>
                <a:latin typeface="Arial" panose="020B0604020202020204" pitchFamily="34" charset="0"/>
                <a:cs typeface="Arial" panose="020B0604020202020204" pitchFamily="34" charset="0"/>
              </a:rPr>
              <a:t>Future needs:</a:t>
            </a:r>
          </a:p>
          <a:p>
            <a:pPr>
              <a:lnSpc>
                <a:spcPct val="110000"/>
              </a:lnSpc>
              <a:buFont typeface="Wingdings" panose="05000000000000000000" pitchFamily="2" charset="2"/>
              <a:buChar char="§"/>
              <a:defRPr/>
            </a:pPr>
            <a:r>
              <a:rPr lang="en-GB" dirty="0">
                <a:solidFill>
                  <a:schemeClr val="bg1"/>
                </a:solidFill>
                <a:latin typeface="Arial" panose="020B0604020202020204" pitchFamily="34" charset="0"/>
                <a:cs typeface="Arial" panose="020B0604020202020204" pitchFamily="34" charset="0"/>
              </a:rPr>
              <a:t>Significantly reduce spectator capacity</a:t>
            </a:r>
          </a:p>
          <a:p>
            <a:pPr>
              <a:lnSpc>
                <a:spcPct val="110000"/>
              </a:lnSpc>
              <a:buFont typeface="Wingdings" panose="05000000000000000000" pitchFamily="2" charset="2"/>
              <a:buChar char="§"/>
              <a:defRPr/>
            </a:pPr>
            <a:r>
              <a:rPr lang="en-GB" dirty="0">
                <a:solidFill>
                  <a:schemeClr val="bg1"/>
                </a:solidFill>
                <a:latin typeface="Arial" panose="020B0604020202020204" pitchFamily="34" charset="0"/>
                <a:cs typeface="Arial" panose="020B0604020202020204" pitchFamily="34" charset="0"/>
              </a:rPr>
              <a:t>General refurbishment </a:t>
            </a:r>
          </a:p>
          <a:p>
            <a:pPr>
              <a:lnSpc>
                <a:spcPct val="110000"/>
              </a:lnSpc>
              <a:buFont typeface="Wingdings" panose="05000000000000000000" pitchFamily="2" charset="2"/>
              <a:buChar char="§"/>
              <a:defRPr/>
            </a:pPr>
            <a:r>
              <a:rPr lang="en-GB" dirty="0">
                <a:solidFill>
                  <a:schemeClr val="bg1"/>
                </a:solidFill>
                <a:latin typeface="Arial" panose="020B0604020202020204" pitchFamily="34" charset="0"/>
                <a:cs typeface="Arial" panose="020B0604020202020204" pitchFamily="34" charset="0"/>
              </a:rPr>
              <a:t>Still a valuable asset for competition up to regional level</a:t>
            </a:r>
          </a:p>
          <a:p>
            <a:pPr>
              <a:lnSpc>
                <a:spcPct val="110000"/>
              </a:lnSpc>
              <a:buFont typeface="Wingdings" panose="05000000000000000000" pitchFamily="2" charset="2"/>
              <a:buChar char="§"/>
              <a:defRPr/>
            </a:pPr>
            <a:r>
              <a:rPr lang="en-GB" dirty="0">
                <a:solidFill>
                  <a:schemeClr val="bg1"/>
                </a:solidFill>
                <a:latin typeface="Arial" panose="020B0604020202020204" pitchFamily="34" charset="0"/>
                <a:cs typeface="Arial" panose="020B0604020202020204" pitchFamily="34" charset="0"/>
              </a:rPr>
              <a:t>Pricing and marketing to reflect regional role</a:t>
            </a:r>
          </a:p>
          <a:p>
            <a:pPr>
              <a:lnSpc>
                <a:spcPct val="110000"/>
              </a:lnSpc>
              <a:buFont typeface="Wingdings" panose="05000000000000000000" pitchFamily="2" charset="2"/>
              <a:buChar char="§"/>
              <a:defRPr/>
            </a:pPr>
            <a:r>
              <a:rPr lang="en-GB" dirty="0">
                <a:solidFill>
                  <a:schemeClr val="bg1"/>
                </a:solidFill>
                <a:latin typeface="Arial" panose="020B0604020202020204" pitchFamily="34" charset="0"/>
                <a:cs typeface="Arial" panose="020B0604020202020204" pitchFamily="34" charset="0"/>
              </a:rPr>
              <a:t>Indoor training facilities for sprinting, hurdles, jumps and throws</a:t>
            </a:r>
          </a:p>
          <a:p>
            <a:pPr>
              <a:lnSpc>
                <a:spcPct val="110000"/>
              </a:lnSpc>
              <a:buFont typeface="Wingdings" panose="05000000000000000000" pitchFamily="2" charset="2"/>
              <a:buChar char="§"/>
              <a:defRPr/>
            </a:pPr>
            <a:r>
              <a:rPr lang="en-GB" dirty="0">
                <a:solidFill>
                  <a:schemeClr val="bg1"/>
                </a:solidFill>
                <a:latin typeface="Arial" panose="020B0604020202020204" pitchFamily="34" charset="0"/>
                <a:cs typeface="Arial" panose="020B0604020202020204" pitchFamily="34" charset="0"/>
              </a:rPr>
              <a:t>Support for the sports development efforts</a:t>
            </a:r>
          </a:p>
          <a:p>
            <a:pPr>
              <a:lnSpc>
                <a:spcPct val="110000"/>
              </a:lnSpc>
              <a:buFont typeface="Wingdings" panose="05000000000000000000" pitchFamily="2" charset="2"/>
              <a:buChar char="§"/>
              <a:defRPr/>
            </a:pPr>
            <a:r>
              <a:rPr lang="en-GB" dirty="0">
                <a:solidFill>
                  <a:schemeClr val="bg1"/>
                </a:solidFill>
                <a:latin typeface="Arial" panose="020B0604020202020204" pitchFamily="34" charset="0"/>
                <a:cs typeface="Arial" panose="020B0604020202020204" pitchFamily="34" charset="0"/>
              </a:rPr>
              <a:t>Involvement of users in setting appropriate policies and procedures.</a:t>
            </a:r>
          </a:p>
          <a:p>
            <a:pPr>
              <a:lnSpc>
                <a:spcPct val="110000"/>
              </a:lnSpc>
              <a:buFont typeface="Wingdings" panose="05000000000000000000" pitchFamily="2" charset="2"/>
              <a:buChar char="§"/>
              <a:defRPr/>
            </a:pPr>
            <a:endParaRPr lang="en-GB" b="1" dirty="0">
              <a:solidFill>
                <a:srgbClr val="FFFF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9079583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4" descr="http://urbed.coop/sites/default/files/styles/project_main/public/Greater%20London%20Authority%20Logo.png?itok=UTj8izBL">
            <a:hlinkClick r:id="rId3" tooltip="&quot;&quot;"/>
          </p:cNvPr>
          <p:cNvPicPr>
            <a:picLocks noChangeAspect="1" noChangeArrowheads="1"/>
          </p:cNvPicPr>
          <p:nvPr/>
        </p:nvPicPr>
        <p:blipFill>
          <a:blip r:embed="rId4" r:link="rId5">
            <a:extLst>
              <a:ext uri="{28A0092B-C50C-407E-A947-70E740481C1C}">
                <a14:useLocalDpi xmlns:a14="http://schemas.microsoft.com/office/drawing/2010/main" val="0"/>
              </a:ext>
            </a:extLst>
          </a:blip>
          <a:srcRect/>
          <a:stretch>
            <a:fillRect/>
          </a:stretch>
        </p:blipFill>
        <p:spPr bwMode="auto">
          <a:xfrm>
            <a:off x="8921750" y="5510213"/>
            <a:ext cx="1638300" cy="1231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a:extLst>
              <a:ext uri="{FF2B5EF4-FFF2-40B4-BE49-F238E27FC236}">
                <a16:creationId xmlns:a16="http://schemas.microsoft.com/office/drawing/2014/main" xmlns="" id="{85873FF2-1413-48D8-8E78-2AFDD5FCED0D}"/>
              </a:ext>
            </a:extLst>
          </p:cNvPr>
          <p:cNvSpPr/>
          <p:nvPr/>
        </p:nvSpPr>
        <p:spPr>
          <a:xfrm>
            <a:off x="1524000" y="0"/>
            <a:ext cx="9144000" cy="6858000"/>
          </a:xfrm>
          <a:prstGeom prst="rect">
            <a:avLst/>
          </a:prstGeom>
          <a:solidFill>
            <a:srgbClr val="00577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31748" name="Rectangle 3">
            <a:extLst>
              <a:ext uri="{FF2B5EF4-FFF2-40B4-BE49-F238E27FC236}">
                <a16:creationId xmlns:a16="http://schemas.microsoft.com/office/drawing/2014/main" xmlns="" id="{3F0E8EC4-BDF3-426D-ABF0-F42C29E46784}"/>
              </a:ext>
            </a:extLst>
          </p:cNvPr>
          <p:cNvSpPr>
            <a:spLocks noGrp="1" noChangeArrowheads="1"/>
          </p:cNvSpPr>
          <p:nvPr>
            <p:ph type="body" idx="1"/>
          </p:nvPr>
        </p:nvSpPr>
        <p:spPr>
          <a:xfrm>
            <a:off x="2171701" y="1339850"/>
            <a:ext cx="3852863" cy="3384550"/>
          </a:xfrm>
        </p:spPr>
        <p:txBody>
          <a:bodyPr>
            <a:normAutofit fontScale="77500" lnSpcReduction="20000"/>
          </a:bodyPr>
          <a:lstStyle/>
          <a:p>
            <a:pPr eaLnBrk="1" hangingPunct="1">
              <a:lnSpc>
                <a:spcPct val="80000"/>
              </a:lnSpc>
              <a:defRPr/>
            </a:pPr>
            <a:r>
              <a:rPr lang="en-GB" altLang="en-US" sz="1500" b="1" dirty="0">
                <a:solidFill>
                  <a:srgbClr val="FFFF00"/>
                </a:solidFill>
                <a:latin typeface="Arial" panose="020B0604020202020204" pitchFamily="34" charset="0"/>
                <a:cs typeface="Arial" panose="020B0604020202020204" pitchFamily="34" charset="0"/>
              </a:rPr>
              <a:t>Key Findings</a:t>
            </a:r>
          </a:p>
          <a:p>
            <a:pPr marL="319088" indent="-319088">
              <a:lnSpc>
                <a:spcPct val="80000"/>
              </a:lnSpc>
              <a:buFont typeface="Wingdings" panose="05000000000000000000" pitchFamily="2" charset="2"/>
              <a:buChar char="§"/>
              <a:defRPr/>
            </a:pPr>
            <a:r>
              <a:rPr lang="en-GB" altLang="en-US" sz="1500" dirty="0">
                <a:solidFill>
                  <a:schemeClr val="bg1"/>
                </a:solidFill>
                <a:latin typeface="Arial" panose="020B0604020202020204" pitchFamily="34" charset="0"/>
                <a:cs typeface="Arial" panose="020B0604020202020204" pitchFamily="34" charset="0"/>
              </a:rPr>
              <a:t>CP has unique scale of provision with dedicated pools for different swimming activities</a:t>
            </a:r>
          </a:p>
          <a:p>
            <a:pPr marL="319088" indent="-319088">
              <a:lnSpc>
                <a:spcPct val="80000"/>
              </a:lnSpc>
              <a:buFont typeface="Wingdings" panose="05000000000000000000" pitchFamily="2" charset="2"/>
              <a:buChar char="§"/>
              <a:defRPr/>
            </a:pPr>
            <a:r>
              <a:rPr lang="en-GB" altLang="en-US" sz="1500" dirty="0">
                <a:solidFill>
                  <a:schemeClr val="bg1"/>
                </a:solidFill>
                <a:latin typeface="Arial" panose="020B0604020202020204" pitchFamily="34" charset="0"/>
                <a:cs typeface="Arial" panose="020B0604020202020204" pitchFamily="34" charset="0"/>
              </a:rPr>
              <a:t>Dedicated pools has created unique programme of use</a:t>
            </a:r>
          </a:p>
          <a:p>
            <a:pPr marL="319088" indent="-319088">
              <a:lnSpc>
                <a:spcPct val="120000"/>
              </a:lnSpc>
              <a:buFont typeface="Wingdings" panose="05000000000000000000" pitchFamily="2" charset="2"/>
              <a:buChar char="§"/>
              <a:defRPr/>
            </a:pPr>
            <a:r>
              <a:rPr lang="en-GB" sz="1500" dirty="0">
                <a:solidFill>
                  <a:schemeClr val="bg1"/>
                </a:solidFill>
                <a:latin typeface="Arial" panose="020B0604020202020204" pitchFamily="34" charset="0"/>
                <a:cs typeface="Arial" panose="020B0604020202020204" pitchFamily="34" charset="0"/>
              </a:rPr>
              <a:t>CP dedicated club/centre for diving but network of swimming clubs no CP swimming club</a:t>
            </a:r>
          </a:p>
          <a:p>
            <a:pPr marL="319088" indent="-319088">
              <a:lnSpc>
                <a:spcPct val="120000"/>
              </a:lnSpc>
              <a:buFont typeface="Wingdings" panose="05000000000000000000" pitchFamily="2" charset="2"/>
              <a:buChar char="§"/>
              <a:defRPr/>
            </a:pPr>
            <a:r>
              <a:rPr lang="en-GB" sz="1500" dirty="0">
                <a:solidFill>
                  <a:schemeClr val="bg1"/>
                </a:solidFill>
                <a:latin typeface="Arial" panose="020B0604020202020204" pitchFamily="34" charset="0"/>
                <a:cs typeface="Arial" panose="020B0604020202020204" pitchFamily="34" charset="0"/>
              </a:rPr>
              <a:t>Programme of use variable – schools swimming not extensive, learn to swim very extensive</a:t>
            </a:r>
          </a:p>
          <a:p>
            <a:pPr marL="319088" indent="-319088">
              <a:lnSpc>
                <a:spcPct val="120000"/>
              </a:lnSpc>
              <a:buFont typeface="Wingdings" panose="05000000000000000000" pitchFamily="2" charset="2"/>
              <a:buChar char="§"/>
              <a:defRPr/>
            </a:pPr>
            <a:r>
              <a:rPr lang="en-GB" sz="1500" dirty="0">
                <a:solidFill>
                  <a:schemeClr val="bg1"/>
                </a:solidFill>
                <a:latin typeface="Arial" panose="020B0604020202020204" pitchFamily="34" charset="0"/>
                <a:cs typeface="Arial" panose="020B0604020202020204" pitchFamily="34" charset="0"/>
              </a:rPr>
              <a:t>CP does not compete with extensive network of local community pools in 5 boroughs.</a:t>
            </a:r>
          </a:p>
          <a:p>
            <a:pPr marL="319088" indent="-319088">
              <a:lnSpc>
                <a:spcPct val="120000"/>
              </a:lnSpc>
              <a:buFont typeface="Wingdings" panose="05000000000000000000" pitchFamily="2" charset="2"/>
              <a:buChar char="§"/>
              <a:defRPr/>
            </a:pPr>
            <a:r>
              <a:rPr lang="en-GB" sz="1500" dirty="0">
                <a:solidFill>
                  <a:schemeClr val="bg1"/>
                </a:solidFill>
                <a:latin typeface="Arial" panose="020B0604020202020204" pitchFamily="34" charset="0"/>
                <a:cs typeface="Arial" panose="020B0604020202020204" pitchFamily="34" charset="0"/>
              </a:rPr>
              <a:t>Governing body strategies explicit on need to keep CP aquatics</a:t>
            </a:r>
            <a:endParaRPr lang="en-GB" altLang="en-US" sz="1700" dirty="0">
              <a:solidFill>
                <a:schemeClr val="bg1"/>
              </a:solidFill>
              <a:latin typeface="Arial" panose="020B0604020202020204" pitchFamily="34" charset="0"/>
              <a:cs typeface="Arial" panose="020B0604020202020204" pitchFamily="34" charset="0"/>
            </a:endParaRPr>
          </a:p>
        </p:txBody>
      </p:sp>
      <p:sp>
        <p:nvSpPr>
          <p:cNvPr id="4" name="Rectangle 2">
            <a:extLst>
              <a:ext uri="{FF2B5EF4-FFF2-40B4-BE49-F238E27FC236}">
                <a16:creationId xmlns:a16="http://schemas.microsoft.com/office/drawing/2014/main" xmlns="" id="{623635DA-DA00-4D13-B06D-04C59C9B75DE}"/>
              </a:ext>
            </a:extLst>
          </p:cNvPr>
          <p:cNvSpPr txBox="1">
            <a:spLocks noChangeArrowheads="1"/>
          </p:cNvSpPr>
          <p:nvPr/>
        </p:nvSpPr>
        <p:spPr>
          <a:xfrm>
            <a:off x="2119313" y="117475"/>
            <a:ext cx="8153400" cy="1150938"/>
          </a:xfrm>
          <a:prstGeom prst="rect">
            <a:avLst/>
          </a:prstGeom>
        </p:spPr>
        <p:txBody>
          <a:bodyPr anchor="ctr">
            <a:normAutofit/>
          </a:bodyPr>
          <a:lstStyle/>
          <a:p>
            <a:pPr>
              <a:defRPr/>
            </a:pPr>
            <a:r>
              <a:rPr lang="en-GB" sz="3600" b="1" spc="300" dirty="0">
                <a:solidFill>
                  <a:srgbClr val="FFFF00"/>
                </a:solidFill>
                <a:latin typeface="Arial" panose="020B0604020202020204" pitchFamily="34" charset="0"/>
                <a:ea typeface="ＭＳ Ｐゴシック" pitchFamily="34" charset="-128"/>
                <a:cs typeface="Arial" panose="020B0604020202020204" pitchFamily="34" charset="0"/>
              </a:rPr>
              <a:t>AQUATICS</a:t>
            </a:r>
          </a:p>
        </p:txBody>
      </p:sp>
      <p:sp>
        <p:nvSpPr>
          <p:cNvPr id="6" name="Rectangle 3">
            <a:extLst>
              <a:ext uri="{FF2B5EF4-FFF2-40B4-BE49-F238E27FC236}">
                <a16:creationId xmlns:a16="http://schemas.microsoft.com/office/drawing/2014/main" xmlns="" id="{626078E1-08E1-4EA2-80CF-35A885734CD5}"/>
              </a:ext>
            </a:extLst>
          </p:cNvPr>
          <p:cNvSpPr txBox="1">
            <a:spLocks noChangeArrowheads="1"/>
          </p:cNvSpPr>
          <p:nvPr/>
        </p:nvSpPr>
        <p:spPr bwMode="auto">
          <a:xfrm>
            <a:off x="6096001" y="1327150"/>
            <a:ext cx="3852863" cy="338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0" indent="0" algn="l" rtl="0" eaLnBrk="0" fontAlgn="base" hangingPunct="0">
              <a:lnSpc>
                <a:spcPct val="90000"/>
              </a:lnSpc>
              <a:spcBef>
                <a:spcPts val="1000"/>
              </a:spcBef>
              <a:spcAft>
                <a:spcPct val="0"/>
              </a:spcAft>
              <a:buFont typeface="Arial" panose="020B0604020202020204" pitchFamily="34" charset="0"/>
              <a:buNone/>
              <a:defRPr sz="4400" b="0" kern="1200">
                <a:solidFill>
                  <a:schemeClr val="bg1">
                    <a:lumMod val="50000"/>
                  </a:schemeClr>
                </a:solidFill>
                <a:latin typeface="+mj-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None/>
              <a:defRPr sz="1800" kern="1200">
                <a:solidFill>
                  <a:schemeClr val="tx1">
                    <a:tint val="75000"/>
                  </a:schemeClr>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None/>
              <a:defRPr sz="1600" kern="1200">
                <a:solidFill>
                  <a:schemeClr val="tx1">
                    <a:tint val="75000"/>
                  </a:schemeClr>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None/>
              <a:defRPr sz="1400" kern="1200">
                <a:solidFill>
                  <a:schemeClr val="tx1">
                    <a:tint val="75000"/>
                  </a:schemeClr>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None/>
              <a:defRPr sz="1400" kern="1200">
                <a:solidFill>
                  <a:schemeClr val="tx1">
                    <a:tint val="7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eaLnBrk="1" hangingPunct="1">
              <a:lnSpc>
                <a:spcPct val="80000"/>
              </a:lnSpc>
              <a:defRPr/>
            </a:pPr>
            <a:r>
              <a:rPr lang="en-GB" altLang="en-US" sz="1500" b="1" dirty="0">
                <a:solidFill>
                  <a:srgbClr val="FFFF00"/>
                </a:solidFill>
                <a:latin typeface="Arial" panose="020B0604020202020204" pitchFamily="34" charset="0"/>
                <a:cs typeface="Arial" panose="020B0604020202020204" pitchFamily="34" charset="0"/>
              </a:rPr>
              <a:t>Future Needs</a:t>
            </a:r>
          </a:p>
          <a:p>
            <a:pPr marL="319088" indent="-319088" eaLnBrk="1" fontAlgn="auto" hangingPunct="1">
              <a:lnSpc>
                <a:spcPct val="80000"/>
              </a:lnSpc>
              <a:spcAft>
                <a:spcPts val="0"/>
              </a:spcAft>
              <a:buFont typeface="Wingdings" panose="05000000000000000000" pitchFamily="2" charset="2"/>
              <a:buChar char="§"/>
              <a:defRPr/>
            </a:pPr>
            <a:r>
              <a:rPr lang="en-GB" sz="1500" dirty="0">
                <a:solidFill>
                  <a:schemeClr val="bg1"/>
                </a:solidFill>
                <a:latin typeface="Arial" panose="020B0604020202020204" pitchFamily="34" charset="0"/>
                <a:cs typeface="Arial" panose="020B0604020202020204" pitchFamily="34" charset="0"/>
              </a:rPr>
              <a:t>Must be explicit on aquatics provision and programme of use consistent with CP vision which is sport development – beginners to elite </a:t>
            </a:r>
          </a:p>
          <a:p>
            <a:pPr marL="319088" indent="-319088" eaLnBrk="1" fontAlgn="auto" hangingPunct="1">
              <a:lnSpc>
                <a:spcPct val="80000"/>
              </a:lnSpc>
              <a:spcAft>
                <a:spcPts val="0"/>
              </a:spcAft>
              <a:buFont typeface="Wingdings" panose="05000000000000000000" pitchFamily="2" charset="2"/>
              <a:buChar char="§"/>
              <a:defRPr/>
            </a:pPr>
            <a:r>
              <a:rPr lang="en-GB" sz="1500" dirty="0">
                <a:solidFill>
                  <a:schemeClr val="bg1"/>
                </a:solidFill>
                <a:latin typeface="Arial" panose="020B0604020202020204" pitchFamily="34" charset="0"/>
                <a:cs typeface="Arial" panose="020B0604020202020204" pitchFamily="34" charset="0"/>
              </a:rPr>
              <a:t>Need to retain all programmes of use but options how this is done. </a:t>
            </a:r>
          </a:p>
          <a:p>
            <a:pPr marL="319088" indent="-319088" eaLnBrk="1" fontAlgn="auto" hangingPunct="1">
              <a:lnSpc>
                <a:spcPct val="80000"/>
              </a:lnSpc>
              <a:spcAft>
                <a:spcPts val="0"/>
              </a:spcAft>
              <a:buFont typeface="Wingdings" panose="05000000000000000000" pitchFamily="2" charset="2"/>
              <a:buChar char="§"/>
              <a:defRPr/>
            </a:pPr>
            <a:r>
              <a:rPr lang="en-GB" sz="1500" dirty="0">
                <a:solidFill>
                  <a:schemeClr val="bg1"/>
                </a:solidFill>
                <a:latin typeface="Arial" panose="020B0604020202020204" pitchFamily="34" charset="0"/>
                <a:cs typeface="Arial" panose="020B0604020202020204" pitchFamily="34" charset="0"/>
              </a:rPr>
              <a:t>Need to retain learn to swim capacity</a:t>
            </a:r>
          </a:p>
          <a:p>
            <a:pPr marL="319088" indent="-319088" eaLnBrk="1" fontAlgn="auto" hangingPunct="1">
              <a:lnSpc>
                <a:spcPct val="100000"/>
              </a:lnSpc>
              <a:spcAft>
                <a:spcPts val="0"/>
              </a:spcAft>
              <a:buFont typeface="Wingdings" panose="05000000000000000000" pitchFamily="2" charset="2"/>
              <a:buChar char="§"/>
              <a:defRPr/>
            </a:pPr>
            <a:r>
              <a:rPr lang="en-GB" sz="1500" dirty="0">
                <a:solidFill>
                  <a:schemeClr val="bg1"/>
                </a:solidFill>
                <a:latin typeface="Arial" panose="020B0604020202020204" pitchFamily="34" charset="0"/>
                <a:cs typeface="Arial" panose="020B0604020202020204" pitchFamily="34" charset="0"/>
              </a:rPr>
              <a:t>Support diving investment. Quality improvements – e.g. changing accommodation</a:t>
            </a:r>
          </a:p>
          <a:p>
            <a:pPr marL="319088" indent="-319088" eaLnBrk="1" fontAlgn="auto" hangingPunct="1">
              <a:lnSpc>
                <a:spcPct val="80000"/>
              </a:lnSpc>
              <a:spcAft>
                <a:spcPts val="0"/>
              </a:spcAft>
              <a:buFont typeface="Wingdings" panose="05000000000000000000" pitchFamily="2" charset="2"/>
              <a:buChar char="§"/>
              <a:defRPr/>
            </a:pPr>
            <a:r>
              <a:rPr lang="en-GB" sz="1600" dirty="0">
                <a:solidFill>
                  <a:schemeClr val="bg1"/>
                </a:solidFill>
                <a:latin typeface="Arial" panose="020B0604020202020204" pitchFamily="34" charset="0"/>
                <a:cs typeface="Arial" panose="020B0604020202020204" pitchFamily="34" charset="0"/>
              </a:rPr>
              <a:t>      </a:t>
            </a:r>
          </a:p>
          <a:p>
            <a:pPr eaLnBrk="1" hangingPunct="1">
              <a:lnSpc>
                <a:spcPct val="80000"/>
              </a:lnSpc>
              <a:defRPr/>
            </a:pPr>
            <a:endParaRPr lang="en-GB" altLang="en-US" sz="1500" b="1" dirty="0">
              <a:solidFill>
                <a:srgbClr val="FFFF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6965675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xmlns="" id="{FAF9479E-7377-455E-B180-1F6313407E48}"/>
              </a:ext>
            </a:extLst>
          </p:cNvPr>
          <p:cNvSpPr/>
          <p:nvPr/>
        </p:nvSpPr>
        <p:spPr>
          <a:xfrm>
            <a:off x="1524000" y="0"/>
            <a:ext cx="9144000" cy="6858000"/>
          </a:xfrm>
          <a:prstGeom prst="rect">
            <a:avLst/>
          </a:prstGeom>
          <a:solidFill>
            <a:srgbClr val="71717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24578" name="Rectangle 3">
            <a:extLst>
              <a:ext uri="{FF2B5EF4-FFF2-40B4-BE49-F238E27FC236}">
                <a16:creationId xmlns:a16="http://schemas.microsoft.com/office/drawing/2014/main" xmlns="" id="{5BFAB067-1C7D-45BC-9B46-80D8A4B5108E}"/>
              </a:ext>
            </a:extLst>
          </p:cNvPr>
          <p:cNvSpPr>
            <a:spLocks noGrp="1" noChangeArrowheads="1"/>
          </p:cNvSpPr>
          <p:nvPr>
            <p:ph type="body" idx="1"/>
          </p:nvPr>
        </p:nvSpPr>
        <p:spPr>
          <a:xfrm>
            <a:off x="2171700" y="1484313"/>
            <a:ext cx="3924300" cy="3384550"/>
          </a:xfrm>
        </p:spPr>
        <p:txBody>
          <a:bodyPr rtlCol="0">
            <a:normAutofit/>
          </a:bodyPr>
          <a:lstStyle/>
          <a:p>
            <a:pPr>
              <a:lnSpc>
                <a:spcPct val="80000"/>
              </a:lnSpc>
              <a:defRPr/>
            </a:pPr>
            <a:r>
              <a:rPr lang="en-GB" sz="1500" b="1" dirty="0">
                <a:solidFill>
                  <a:srgbClr val="FFFF00"/>
                </a:solidFill>
                <a:latin typeface="Arial" panose="020B0604020202020204" pitchFamily="34" charset="0"/>
                <a:cs typeface="Arial" panose="020B0604020202020204" pitchFamily="34" charset="0"/>
              </a:rPr>
              <a:t>Key Findings:</a:t>
            </a:r>
          </a:p>
          <a:p>
            <a:pPr marL="319088" indent="-319088">
              <a:lnSpc>
                <a:spcPct val="80000"/>
              </a:lnSpc>
              <a:buFont typeface="Wingdings" panose="05000000000000000000" pitchFamily="2" charset="2"/>
              <a:buChar char="§"/>
              <a:defRPr/>
            </a:pPr>
            <a:r>
              <a:rPr lang="en-GB" sz="1400" dirty="0">
                <a:solidFill>
                  <a:schemeClr val="bg1"/>
                </a:solidFill>
                <a:latin typeface="Arial" panose="020B0604020202020204" pitchFamily="34" charset="0"/>
                <a:cs typeface="Arial" panose="020B0604020202020204" pitchFamily="34" charset="0"/>
              </a:rPr>
              <a:t>CP has unique scale of provision with main arena (8 badminton courts) and north balcony (4 courts). Plus spectating for up to 1,500. </a:t>
            </a:r>
          </a:p>
          <a:p>
            <a:pPr marL="319088" indent="-319088">
              <a:lnSpc>
                <a:spcPct val="80000"/>
              </a:lnSpc>
              <a:buFont typeface="Wingdings" panose="05000000000000000000" pitchFamily="2" charset="2"/>
              <a:buChar char="§"/>
              <a:defRPr/>
            </a:pPr>
            <a:r>
              <a:rPr lang="en-GB" altLang="en-US" sz="1400" dirty="0">
                <a:solidFill>
                  <a:schemeClr val="bg1"/>
                </a:solidFill>
                <a:latin typeface="Arial" panose="020B0604020202020204" pitchFamily="34" charset="0"/>
                <a:cs typeface="Arial" panose="020B0604020202020204" pitchFamily="34" charset="0"/>
              </a:rPr>
              <a:t>Issue for clubs in finding dedicated venues for club development – CP offers real scope. </a:t>
            </a:r>
          </a:p>
          <a:p>
            <a:pPr marL="319088" indent="-319088">
              <a:lnSpc>
                <a:spcPct val="80000"/>
              </a:lnSpc>
              <a:buFont typeface="Wingdings" panose="05000000000000000000" pitchFamily="2" charset="2"/>
              <a:buChar char="§"/>
              <a:defRPr/>
            </a:pPr>
            <a:r>
              <a:rPr lang="en-GB" altLang="en-US" sz="1400" dirty="0">
                <a:solidFill>
                  <a:schemeClr val="bg1"/>
                </a:solidFill>
                <a:latin typeface="Arial" panose="020B0604020202020204" pitchFamily="34" charset="0"/>
                <a:cs typeface="Arial" panose="020B0604020202020204" pitchFamily="34" charset="0"/>
              </a:rPr>
              <a:t>Physical/environmental improvements needed</a:t>
            </a:r>
          </a:p>
          <a:p>
            <a:pPr marL="319088" indent="-319088">
              <a:lnSpc>
                <a:spcPct val="80000"/>
              </a:lnSpc>
              <a:buFont typeface="Wingdings" panose="05000000000000000000" pitchFamily="2" charset="2"/>
              <a:buChar char="§"/>
              <a:defRPr/>
            </a:pPr>
            <a:endParaRPr lang="en-GB" sz="1400" dirty="0">
              <a:solidFill>
                <a:schemeClr val="bg1"/>
              </a:solidFill>
              <a:latin typeface="Arial" panose="020B0604020202020204" pitchFamily="34" charset="0"/>
              <a:cs typeface="Arial" panose="020B0604020202020204" pitchFamily="34" charset="0"/>
            </a:endParaRPr>
          </a:p>
          <a:p>
            <a:pPr marL="319088" indent="-319088" algn="just">
              <a:lnSpc>
                <a:spcPct val="80000"/>
              </a:lnSpc>
              <a:defRPr/>
            </a:pPr>
            <a:endParaRPr lang="en-GB" sz="2000" dirty="0">
              <a:solidFill>
                <a:schemeClr val="tx1"/>
              </a:solidFill>
            </a:endParaRPr>
          </a:p>
          <a:p>
            <a:pPr marL="319088" indent="-319088" algn="just">
              <a:lnSpc>
                <a:spcPct val="80000"/>
              </a:lnSpc>
              <a:buFont typeface="Wingdings" panose="05000000000000000000" pitchFamily="2" charset="2"/>
              <a:buChar char="§"/>
              <a:defRPr/>
            </a:pPr>
            <a:endParaRPr lang="en-GB" sz="2000" dirty="0">
              <a:solidFill>
                <a:schemeClr val="tx1"/>
              </a:solidFill>
            </a:endParaRPr>
          </a:p>
        </p:txBody>
      </p:sp>
      <p:sp>
        <p:nvSpPr>
          <p:cNvPr id="4" name="Rectangle 2">
            <a:extLst>
              <a:ext uri="{FF2B5EF4-FFF2-40B4-BE49-F238E27FC236}">
                <a16:creationId xmlns:a16="http://schemas.microsoft.com/office/drawing/2014/main" xmlns="" id="{61EF88CC-410D-4FBB-A183-045831D66415}"/>
              </a:ext>
            </a:extLst>
          </p:cNvPr>
          <p:cNvSpPr txBox="1">
            <a:spLocks noChangeArrowheads="1"/>
          </p:cNvSpPr>
          <p:nvPr/>
        </p:nvSpPr>
        <p:spPr>
          <a:xfrm>
            <a:off x="2119313" y="117475"/>
            <a:ext cx="8153400" cy="1150938"/>
          </a:xfrm>
          <a:prstGeom prst="rect">
            <a:avLst/>
          </a:prstGeom>
        </p:spPr>
        <p:txBody>
          <a:bodyPr anchor="ctr">
            <a:normAutofit/>
          </a:bodyPr>
          <a:lstStyle/>
          <a:p>
            <a:pPr>
              <a:defRPr/>
            </a:pPr>
            <a:r>
              <a:rPr lang="en-GB" sz="3600" b="1" spc="300" dirty="0">
                <a:solidFill>
                  <a:srgbClr val="FFFF00"/>
                </a:solidFill>
                <a:latin typeface="Arial" panose="020B0604020202020204" pitchFamily="34" charset="0"/>
                <a:ea typeface="ＭＳ Ｐゴシック" pitchFamily="34" charset="-128"/>
                <a:cs typeface="Arial" panose="020B0604020202020204" pitchFamily="34" charset="0"/>
              </a:rPr>
              <a:t>SPORTS HALL</a:t>
            </a:r>
          </a:p>
        </p:txBody>
      </p:sp>
      <p:sp>
        <p:nvSpPr>
          <p:cNvPr id="6" name="Rectangle 3">
            <a:extLst>
              <a:ext uri="{FF2B5EF4-FFF2-40B4-BE49-F238E27FC236}">
                <a16:creationId xmlns:a16="http://schemas.microsoft.com/office/drawing/2014/main" xmlns="" id="{8306110C-A43D-43A8-87EE-9C4B8F91FD22}"/>
              </a:ext>
            </a:extLst>
          </p:cNvPr>
          <p:cNvSpPr txBox="1">
            <a:spLocks noChangeArrowheads="1"/>
          </p:cNvSpPr>
          <p:nvPr/>
        </p:nvSpPr>
        <p:spPr bwMode="auto">
          <a:xfrm>
            <a:off x="6196013" y="1557338"/>
            <a:ext cx="3924300" cy="4032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fontScale="25000" lnSpcReduction="20000"/>
          </a:bodyPr>
          <a:lstStyle>
            <a:lvl1pPr marL="0" indent="0" algn="l" rtl="0" eaLnBrk="0" fontAlgn="base" hangingPunct="0">
              <a:lnSpc>
                <a:spcPct val="90000"/>
              </a:lnSpc>
              <a:spcBef>
                <a:spcPts val="1000"/>
              </a:spcBef>
              <a:spcAft>
                <a:spcPct val="0"/>
              </a:spcAft>
              <a:buFont typeface="Arial" panose="020B0604020202020204" pitchFamily="34" charset="0"/>
              <a:buNone/>
              <a:defRPr sz="4400" b="0" kern="1200">
                <a:solidFill>
                  <a:schemeClr val="bg1">
                    <a:lumMod val="50000"/>
                  </a:schemeClr>
                </a:solidFill>
                <a:latin typeface="+mj-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None/>
              <a:defRPr sz="1800" kern="1200">
                <a:solidFill>
                  <a:schemeClr val="tx1">
                    <a:tint val="75000"/>
                  </a:schemeClr>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None/>
              <a:defRPr sz="1600" kern="1200">
                <a:solidFill>
                  <a:schemeClr val="tx1">
                    <a:tint val="75000"/>
                  </a:schemeClr>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None/>
              <a:defRPr sz="1400" kern="1200">
                <a:solidFill>
                  <a:schemeClr val="tx1">
                    <a:tint val="75000"/>
                  </a:schemeClr>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None/>
              <a:defRPr sz="1400" kern="1200">
                <a:solidFill>
                  <a:schemeClr val="tx1">
                    <a:tint val="7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eaLnBrk="1" fontAlgn="auto" hangingPunct="1">
              <a:lnSpc>
                <a:spcPct val="80000"/>
              </a:lnSpc>
              <a:spcAft>
                <a:spcPts val="0"/>
              </a:spcAft>
              <a:defRPr/>
            </a:pPr>
            <a:r>
              <a:rPr lang="en-GB" sz="6000" b="1" dirty="0">
                <a:solidFill>
                  <a:srgbClr val="FFFF00"/>
                </a:solidFill>
                <a:latin typeface="Arial" panose="020B0604020202020204" pitchFamily="34" charset="0"/>
                <a:cs typeface="Arial" panose="020B0604020202020204" pitchFamily="34" charset="0"/>
              </a:rPr>
              <a:t>Future Needs:</a:t>
            </a:r>
          </a:p>
          <a:p>
            <a:pPr marL="319088" indent="-319088" eaLnBrk="1" hangingPunct="1">
              <a:lnSpc>
                <a:spcPct val="120000"/>
              </a:lnSpc>
              <a:buFont typeface="Wingdings" panose="05000000000000000000" pitchFamily="2" charset="2"/>
              <a:buChar char="§"/>
              <a:defRPr/>
            </a:pPr>
            <a:r>
              <a:rPr lang="en-GB" altLang="en-US" sz="5600" dirty="0">
                <a:solidFill>
                  <a:schemeClr val="bg1"/>
                </a:solidFill>
                <a:latin typeface="Arial" panose="020B0604020202020204" pitchFamily="34" charset="0"/>
                <a:cs typeface="Arial" panose="020B0604020202020204" pitchFamily="34" charset="0"/>
              </a:rPr>
              <a:t>SCALE of provision and ancillaries are fine – no need to increase scale. </a:t>
            </a:r>
          </a:p>
          <a:p>
            <a:pPr marL="319088" indent="-319088" eaLnBrk="1" hangingPunct="1">
              <a:lnSpc>
                <a:spcPct val="120000"/>
              </a:lnSpc>
              <a:buFont typeface="Wingdings" panose="05000000000000000000" pitchFamily="2" charset="2"/>
              <a:buChar char="§"/>
              <a:defRPr/>
            </a:pPr>
            <a:r>
              <a:rPr lang="en-GB" altLang="en-US" sz="5600" dirty="0">
                <a:solidFill>
                  <a:schemeClr val="bg1"/>
                </a:solidFill>
                <a:latin typeface="Arial" panose="020B0604020202020204" pitchFamily="34" charset="0"/>
                <a:cs typeface="Arial" panose="020B0604020202020204" pitchFamily="34" charset="0"/>
              </a:rPr>
              <a:t>Quality must be improved – repair leaking roof. Events not coming to CP because of roof and injury to participants</a:t>
            </a:r>
          </a:p>
          <a:p>
            <a:pPr marL="319088" indent="-319088" eaLnBrk="1" hangingPunct="1">
              <a:lnSpc>
                <a:spcPct val="120000"/>
              </a:lnSpc>
              <a:buFont typeface="Wingdings" panose="05000000000000000000" pitchFamily="2" charset="2"/>
              <a:buChar char="§"/>
              <a:defRPr/>
            </a:pPr>
            <a:r>
              <a:rPr lang="en-GB" altLang="en-US" sz="5600" dirty="0">
                <a:solidFill>
                  <a:schemeClr val="bg1"/>
                </a:solidFill>
                <a:latin typeface="Arial" panose="020B0604020202020204" pitchFamily="34" charset="0"/>
                <a:cs typeface="Arial" panose="020B0604020202020204" pitchFamily="34" charset="0"/>
              </a:rPr>
              <a:t>Improve floor surfaces – for compatible sports. Improve changing  accommodation quality  </a:t>
            </a:r>
          </a:p>
          <a:p>
            <a:pPr marL="319088" indent="-319088" eaLnBrk="1" fontAlgn="auto" hangingPunct="1">
              <a:lnSpc>
                <a:spcPct val="120000"/>
              </a:lnSpc>
              <a:spcAft>
                <a:spcPts val="0"/>
              </a:spcAft>
              <a:buFont typeface="Wingdings" panose="05000000000000000000" pitchFamily="2" charset="2"/>
              <a:buChar char="§"/>
              <a:defRPr/>
            </a:pPr>
            <a:r>
              <a:rPr lang="en-GB" sz="5600" dirty="0">
                <a:solidFill>
                  <a:schemeClr val="bg1"/>
                </a:solidFill>
                <a:latin typeface="Arial" panose="020B0604020202020204" pitchFamily="34" charset="0"/>
                <a:cs typeface="Arial" panose="020B0604020202020204" pitchFamily="34" charset="0"/>
              </a:rPr>
              <a:t>Clubs want dedicated venue for participation/club development/training/events – for winter season. Very clear evidence of need and real scope to develop. </a:t>
            </a:r>
            <a:endParaRPr lang="en-GB" altLang="en-US" sz="5600" dirty="0">
              <a:solidFill>
                <a:schemeClr val="bg1"/>
              </a:solidFill>
              <a:latin typeface="Arial" panose="020B0604020202020204" pitchFamily="34" charset="0"/>
              <a:cs typeface="Arial" panose="020B0604020202020204" pitchFamily="34" charset="0"/>
            </a:endParaRPr>
          </a:p>
          <a:p>
            <a:pPr marL="319088" indent="-319088" algn="just" eaLnBrk="1" fontAlgn="auto" hangingPunct="1">
              <a:lnSpc>
                <a:spcPct val="80000"/>
              </a:lnSpc>
              <a:spcAft>
                <a:spcPts val="0"/>
              </a:spcAft>
              <a:defRPr/>
            </a:pPr>
            <a:endParaRPr lang="en-GB" sz="2000" dirty="0">
              <a:solidFill>
                <a:schemeClr val="tx1"/>
              </a:solidFill>
            </a:endParaRPr>
          </a:p>
          <a:p>
            <a:pPr marL="319088" indent="-319088" algn="just" eaLnBrk="1" fontAlgn="auto" hangingPunct="1">
              <a:lnSpc>
                <a:spcPct val="80000"/>
              </a:lnSpc>
              <a:spcAft>
                <a:spcPts val="0"/>
              </a:spcAft>
              <a:buFont typeface="Wingdings" panose="05000000000000000000" pitchFamily="2" charset="2"/>
              <a:buChar char="§"/>
              <a:defRPr/>
            </a:pPr>
            <a:endParaRPr lang="en-GB" sz="2000" dirty="0">
              <a:solidFill>
                <a:schemeClr val="tx1"/>
              </a:solidFill>
            </a:endParaRPr>
          </a:p>
        </p:txBody>
      </p:sp>
    </p:spTree>
    <p:extLst>
      <p:ext uri="{BB962C8B-B14F-4D97-AF65-F5344CB8AC3E}">
        <p14:creationId xmlns:p14="http://schemas.microsoft.com/office/powerpoint/2010/main" val="113606948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xmlns="" id="{FAF9479E-7377-455E-B180-1F6313407E48}"/>
              </a:ext>
            </a:extLst>
          </p:cNvPr>
          <p:cNvSpPr/>
          <p:nvPr/>
        </p:nvSpPr>
        <p:spPr>
          <a:xfrm>
            <a:off x="1524000" y="0"/>
            <a:ext cx="9144000" cy="6858000"/>
          </a:xfrm>
          <a:prstGeom prst="rect">
            <a:avLst/>
          </a:prstGeom>
          <a:solidFill>
            <a:srgbClr val="363E4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24578" name="Rectangle 3">
            <a:extLst>
              <a:ext uri="{FF2B5EF4-FFF2-40B4-BE49-F238E27FC236}">
                <a16:creationId xmlns:a16="http://schemas.microsoft.com/office/drawing/2014/main" xmlns="" id="{5BFAB067-1C7D-45BC-9B46-80D8A4B5108E}"/>
              </a:ext>
            </a:extLst>
          </p:cNvPr>
          <p:cNvSpPr>
            <a:spLocks noGrp="1" noChangeArrowheads="1"/>
          </p:cNvSpPr>
          <p:nvPr>
            <p:ph type="body" idx="1"/>
          </p:nvPr>
        </p:nvSpPr>
        <p:spPr>
          <a:xfrm>
            <a:off x="2171700" y="1557338"/>
            <a:ext cx="3924300" cy="3384550"/>
          </a:xfrm>
        </p:spPr>
        <p:txBody>
          <a:bodyPr rtlCol="0">
            <a:normAutofit/>
          </a:bodyPr>
          <a:lstStyle/>
          <a:p>
            <a:pPr>
              <a:lnSpc>
                <a:spcPct val="80000"/>
              </a:lnSpc>
              <a:defRPr/>
            </a:pPr>
            <a:r>
              <a:rPr lang="en-GB" sz="1900" b="1" dirty="0">
                <a:solidFill>
                  <a:srgbClr val="FFFF00"/>
                </a:solidFill>
                <a:latin typeface="Arial" panose="020B0604020202020204" pitchFamily="34" charset="0"/>
                <a:cs typeface="Arial" panose="020B0604020202020204" pitchFamily="34" charset="0"/>
              </a:rPr>
              <a:t>Key Findings:</a:t>
            </a:r>
          </a:p>
          <a:p>
            <a:pPr marL="571500" indent="-571500">
              <a:buFont typeface="Wingdings" panose="05000000000000000000" pitchFamily="2" charset="2"/>
              <a:buChar char="§"/>
              <a:defRPr/>
            </a:pPr>
            <a:r>
              <a:rPr lang="en-GB" sz="1400" dirty="0">
                <a:solidFill>
                  <a:schemeClr val="bg1"/>
                </a:solidFill>
                <a:latin typeface="Arial" panose="020B0604020202020204" pitchFamily="34" charset="0"/>
                <a:cs typeface="Arial" panose="020B0604020202020204" pitchFamily="34" charset="0"/>
              </a:rPr>
              <a:t>Significant demand for improved and additional hockey pitches.</a:t>
            </a:r>
          </a:p>
          <a:p>
            <a:pPr marL="571500" indent="-571500">
              <a:buFont typeface="Wingdings" panose="05000000000000000000" pitchFamily="2" charset="2"/>
              <a:buChar char="§"/>
              <a:defRPr/>
            </a:pPr>
            <a:r>
              <a:rPr lang="en-GB" sz="1400" dirty="0">
                <a:solidFill>
                  <a:schemeClr val="bg1"/>
                </a:solidFill>
                <a:latin typeface="Arial" panose="020B0604020202020204" pitchFamily="34" charset="0"/>
                <a:cs typeface="Arial" panose="020B0604020202020204" pitchFamily="34" charset="0"/>
              </a:rPr>
              <a:t>Demand for improved football pitches.</a:t>
            </a:r>
          </a:p>
          <a:p>
            <a:pPr marL="319088" indent="-319088">
              <a:lnSpc>
                <a:spcPct val="80000"/>
              </a:lnSpc>
              <a:buFont typeface="Wingdings" panose="05000000000000000000" pitchFamily="2" charset="2"/>
              <a:buChar char="§"/>
              <a:defRPr/>
            </a:pPr>
            <a:endParaRPr lang="en-GB" sz="1400" dirty="0">
              <a:solidFill>
                <a:schemeClr val="bg1"/>
              </a:solidFill>
              <a:latin typeface="Arial" panose="020B0604020202020204" pitchFamily="34" charset="0"/>
              <a:cs typeface="Arial" panose="020B0604020202020204" pitchFamily="34" charset="0"/>
            </a:endParaRPr>
          </a:p>
          <a:p>
            <a:pPr marL="319088" indent="-319088" algn="just">
              <a:lnSpc>
                <a:spcPct val="80000"/>
              </a:lnSpc>
              <a:defRPr/>
            </a:pPr>
            <a:endParaRPr lang="en-GB" sz="2000" dirty="0">
              <a:solidFill>
                <a:schemeClr val="tx1"/>
              </a:solidFill>
            </a:endParaRPr>
          </a:p>
          <a:p>
            <a:pPr marL="319088" indent="-319088" algn="just">
              <a:lnSpc>
                <a:spcPct val="80000"/>
              </a:lnSpc>
              <a:buFont typeface="Wingdings" panose="05000000000000000000" pitchFamily="2" charset="2"/>
              <a:buChar char="§"/>
              <a:defRPr/>
            </a:pPr>
            <a:endParaRPr lang="en-GB" sz="2000" dirty="0">
              <a:solidFill>
                <a:schemeClr val="tx1"/>
              </a:solidFill>
            </a:endParaRPr>
          </a:p>
        </p:txBody>
      </p:sp>
      <p:sp>
        <p:nvSpPr>
          <p:cNvPr id="4" name="Rectangle 2">
            <a:extLst>
              <a:ext uri="{FF2B5EF4-FFF2-40B4-BE49-F238E27FC236}">
                <a16:creationId xmlns:a16="http://schemas.microsoft.com/office/drawing/2014/main" xmlns="" id="{61EF88CC-410D-4FBB-A183-045831D66415}"/>
              </a:ext>
            </a:extLst>
          </p:cNvPr>
          <p:cNvSpPr txBox="1">
            <a:spLocks noChangeArrowheads="1"/>
          </p:cNvSpPr>
          <p:nvPr/>
        </p:nvSpPr>
        <p:spPr>
          <a:xfrm>
            <a:off x="2119313" y="117475"/>
            <a:ext cx="8153400" cy="1150938"/>
          </a:xfrm>
          <a:prstGeom prst="rect">
            <a:avLst/>
          </a:prstGeom>
        </p:spPr>
        <p:txBody>
          <a:bodyPr anchor="ctr">
            <a:normAutofit/>
          </a:bodyPr>
          <a:lstStyle/>
          <a:p>
            <a:pPr>
              <a:defRPr/>
            </a:pPr>
            <a:r>
              <a:rPr lang="en-GB" sz="3600" b="1" spc="300" dirty="0">
                <a:solidFill>
                  <a:srgbClr val="FFFF00"/>
                </a:solidFill>
                <a:latin typeface="Arial" panose="020B0604020202020204" pitchFamily="34" charset="0"/>
                <a:ea typeface="ＭＳ Ｐゴシック" pitchFamily="34" charset="-128"/>
                <a:cs typeface="Arial" panose="020B0604020202020204" pitchFamily="34" charset="0"/>
              </a:rPr>
              <a:t>OUTDOOR SPORTS</a:t>
            </a:r>
          </a:p>
        </p:txBody>
      </p:sp>
      <p:sp>
        <p:nvSpPr>
          <p:cNvPr id="6" name="Rectangle 3">
            <a:extLst>
              <a:ext uri="{FF2B5EF4-FFF2-40B4-BE49-F238E27FC236}">
                <a16:creationId xmlns:a16="http://schemas.microsoft.com/office/drawing/2014/main" xmlns="" id="{8306110C-A43D-43A8-87EE-9C4B8F91FD22}"/>
              </a:ext>
            </a:extLst>
          </p:cNvPr>
          <p:cNvSpPr txBox="1">
            <a:spLocks noChangeArrowheads="1"/>
          </p:cNvSpPr>
          <p:nvPr/>
        </p:nvSpPr>
        <p:spPr bwMode="auto">
          <a:xfrm>
            <a:off x="6196013" y="1562100"/>
            <a:ext cx="3924300" cy="338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a:bodyPr>
          <a:lstStyle>
            <a:lvl1pPr marL="0" indent="0" algn="l" rtl="0" eaLnBrk="0" fontAlgn="base" hangingPunct="0">
              <a:lnSpc>
                <a:spcPct val="90000"/>
              </a:lnSpc>
              <a:spcBef>
                <a:spcPts val="1000"/>
              </a:spcBef>
              <a:spcAft>
                <a:spcPct val="0"/>
              </a:spcAft>
              <a:buFont typeface="Arial" panose="020B0604020202020204" pitchFamily="34" charset="0"/>
              <a:buNone/>
              <a:defRPr sz="4400" b="0" kern="1200">
                <a:solidFill>
                  <a:schemeClr val="bg1">
                    <a:lumMod val="50000"/>
                  </a:schemeClr>
                </a:solidFill>
                <a:latin typeface="+mj-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None/>
              <a:defRPr sz="1800" kern="1200">
                <a:solidFill>
                  <a:schemeClr val="tx1">
                    <a:tint val="75000"/>
                  </a:schemeClr>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None/>
              <a:defRPr sz="1600" kern="1200">
                <a:solidFill>
                  <a:schemeClr val="tx1">
                    <a:tint val="75000"/>
                  </a:schemeClr>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None/>
              <a:defRPr sz="1400" kern="1200">
                <a:solidFill>
                  <a:schemeClr val="tx1">
                    <a:tint val="75000"/>
                  </a:schemeClr>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None/>
              <a:defRPr sz="1400" kern="1200">
                <a:solidFill>
                  <a:schemeClr val="tx1">
                    <a:tint val="7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eaLnBrk="1" fontAlgn="auto" hangingPunct="1">
              <a:lnSpc>
                <a:spcPct val="80000"/>
              </a:lnSpc>
              <a:spcAft>
                <a:spcPts val="0"/>
              </a:spcAft>
              <a:defRPr/>
            </a:pPr>
            <a:r>
              <a:rPr lang="en-GB" sz="2100" b="1" dirty="0">
                <a:solidFill>
                  <a:srgbClr val="FFFF00"/>
                </a:solidFill>
                <a:latin typeface="Arial" panose="020B0604020202020204" pitchFamily="34" charset="0"/>
                <a:cs typeface="Arial" panose="020B0604020202020204" pitchFamily="34" charset="0"/>
              </a:rPr>
              <a:t>Future Needs:</a:t>
            </a:r>
            <a:endParaRPr lang="en-GB" sz="2000" dirty="0">
              <a:solidFill>
                <a:schemeClr val="tx1"/>
              </a:solidFill>
            </a:endParaRPr>
          </a:p>
          <a:p>
            <a:pPr marL="571500" indent="-571500">
              <a:buFont typeface="Wingdings" panose="05000000000000000000" pitchFamily="2" charset="2"/>
              <a:buChar char="§"/>
              <a:defRPr/>
            </a:pPr>
            <a:r>
              <a:rPr lang="en-GB" sz="1500" dirty="0">
                <a:solidFill>
                  <a:schemeClr val="bg1"/>
                </a:solidFill>
                <a:latin typeface="Arial" panose="020B0604020202020204" pitchFamily="34" charset="0"/>
                <a:cs typeface="Arial" panose="020B0604020202020204" pitchFamily="34" charset="0"/>
              </a:rPr>
              <a:t>Elements of outdoor provision; hockey and beach volleyball fit the model of club and sports development and represent key strategic provision. </a:t>
            </a:r>
          </a:p>
          <a:p>
            <a:pPr marL="571500" indent="-571500">
              <a:buFont typeface="Wingdings" panose="05000000000000000000" pitchFamily="2" charset="2"/>
              <a:buChar char="§"/>
              <a:defRPr/>
            </a:pPr>
            <a:r>
              <a:rPr lang="en-GB" sz="1500" dirty="0">
                <a:solidFill>
                  <a:schemeClr val="bg1"/>
                </a:solidFill>
                <a:latin typeface="Arial" panose="020B0604020202020204" pitchFamily="34" charset="0"/>
                <a:cs typeface="Arial" panose="020B0604020202020204" pitchFamily="34" charset="0"/>
              </a:rPr>
              <a:t>The remaining outdoor elements are important in terms of the overall multi-sport activity offer and provide important opportunities for community recreation and income generation opportunities.  </a:t>
            </a:r>
          </a:p>
          <a:p>
            <a:pPr marL="319088" indent="-319088" algn="just" eaLnBrk="1" fontAlgn="auto" hangingPunct="1">
              <a:lnSpc>
                <a:spcPct val="80000"/>
              </a:lnSpc>
              <a:spcAft>
                <a:spcPts val="0"/>
              </a:spcAft>
              <a:buFont typeface="Wingdings" panose="05000000000000000000" pitchFamily="2" charset="2"/>
              <a:buChar char="§"/>
              <a:defRPr/>
            </a:pPr>
            <a:endParaRPr lang="en-GB" sz="2000" dirty="0">
              <a:solidFill>
                <a:schemeClr val="tx1"/>
              </a:solidFill>
            </a:endParaRPr>
          </a:p>
        </p:txBody>
      </p:sp>
    </p:spTree>
    <p:extLst>
      <p:ext uri="{BB962C8B-B14F-4D97-AF65-F5344CB8AC3E}">
        <p14:creationId xmlns:p14="http://schemas.microsoft.com/office/powerpoint/2010/main" val="104928121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xmlns="" id="{85C81AAF-58AE-4C44-A7C4-62E6FE9E415F}"/>
              </a:ext>
            </a:extLst>
          </p:cNvPr>
          <p:cNvSpPr/>
          <p:nvPr/>
        </p:nvSpPr>
        <p:spPr>
          <a:xfrm>
            <a:off x="1524000" y="0"/>
            <a:ext cx="9144000" cy="6858000"/>
          </a:xfrm>
          <a:prstGeom prst="rect">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24578" name="Rectangle 3">
            <a:extLst>
              <a:ext uri="{FF2B5EF4-FFF2-40B4-BE49-F238E27FC236}">
                <a16:creationId xmlns:a16="http://schemas.microsoft.com/office/drawing/2014/main" xmlns="" id="{7041238F-AF35-4821-8010-6DA595E6F400}"/>
              </a:ext>
            </a:extLst>
          </p:cNvPr>
          <p:cNvSpPr>
            <a:spLocks noGrp="1" noChangeArrowheads="1"/>
          </p:cNvSpPr>
          <p:nvPr>
            <p:ph type="body" idx="1"/>
          </p:nvPr>
        </p:nvSpPr>
        <p:spPr>
          <a:xfrm>
            <a:off x="1919288" y="1484313"/>
            <a:ext cx="8280400" cy="4608512"/>
          </a:xfrm>
        </p:spPr>
        <p:txBody>
          <a:bodyPr rtlCol="0">
            <a:normAutofit/>
          </a:bodyPr>
          <a:lstStyle/>
          <a:p>
            <a:pPr marL="319088" indent="-319088">
              <a:spcAft>
                <a:spcPts val="1200"/>
              </a:spcAft>
              <a:buFont typeface="Wingdings" panose="05000000000000000000" pitchFamily="2" charset="2"/>
              <a:buChar char="§"/>
              <a:defRPr/>
            </a:pPr>
            <a:r>
              <a:rPr lang="en-GB" sz="2400" dirty="0">
                <a:solidFill>
                  <a:schemeClr val="bg1"/>
                </a:solidFill>
                <a:latin typeface="Arial" panose="020B0604020202020204" pitchFamily="34" charset="0"/>
                <a:cs typeface="Arial" panose="020B0604020202020204" pitchFamily="34" charset="0"/>
              </a:rPr>
              <a:t>This work sets a baseline</a:t>
            </a:r>
          </a:p>
          <a:p>
            <a:pPr marL="319088" indent="-319088">
              <a:spcAft>
                <a:spcPts val="1200"/>
              </a:spcAft>
              <a:buFont typeface="Wingdings" panose="05000000000000000000" pitchFamily="2" charset="2"/>
              <a:buChar char="§"/>
              <a:defRPr/>
            </a:pPr>
            <a:r>
              <a:rPr lang="en-GB" sz="2400" dirty="0">
                <a:solidFill>
                  <a:schemeClr val="bg1"/>
                </a:solidFill>
                <a:latin typeface="Arial" panose="020B0604020202020204" pitchFamily="34" charset="0"/>
                <a:cs typeface="Arial" panose="020B0604020202020204" pitchFamily="34" charset="0"/>
              </a:rPr>
              <a:t>Continue to strengthen links with NGBs and Sport England</a:t>
            </a:r>
          </a:p>
          <a:p>
            <a:pPr marL="319088" indent="-319088">
              <a:buFont typeface="Wingdings" panose="05000000000000000000" pitchFamily="2" charset="2"/>
              <a:buChar char="§"/>
              <a:defRPr/>
            </a:pPr>
            <a:r>
              <a:rPr lang="en-GB" sz="2400" dirty="0">
                <a:solidFill>
                  <a:schemeClr val="bg1"/>
                </a:solidFill>
                <a:latin typeface="Arial" panose="020B0604020202020204" pitchFamily="34" charset="0"/>
                <a:cs typeface="Arial" panose="020B0604020202020204" pitchFamily="34" charset="0"/>
              </a:rPr>
              <a:t>Next stage - technical and procurement feasibility; delivering the needs</a:t>
            </a:r>
          </a:p>
          <a:p>
            <a:pPr marL="319088" indent="-319088">
              <a:buFont typeface="Wingdings" panose="05000000000000000000" pitchFamily="2" charset="2"/>
              <a:buChar char="§"/>
              <a:defRPr/>
            </a:pPr>
            <a:r>
              <a:rPr lang="en-GB" sz="2400" dirty="0">
                <a:solidFill>
                  <a:schemeClr val="bg1"/>
                </a:solidFill>
                <a:latin typeface="Arial" panose="020B0604020202020204" pitchFamily="34" charset="0"/>
                <a:cs typeface="Arial" panose="020B0604020202020204" pitchFamily="34" charset="0"/>
              </a:rPr>
              <a:t>More detailed engagement and consultation – August onwards</a:t>
            </a:r>
          </a:p>
          <a:p>
            <a:pPr eaLnBrk="1" hangingPunct="1">
              <a:defRPr/>
            </a:pPr>
            <a:r>
              <a:rPr lang="de-DE" sz="2400" dirty="0">
                <a:solidFill>
                  <a:srgbClr val="FFFF00"/>
                </a:solidFill>
                <a:latin typeface="Arial" panose="020B0604020202020204" pitchFamily="34" charset="0"/>
                <a:cs typeface="Arial" panose="020B0604020202020204" pitchFamily="34" charset="0"/>
              </a:rPr>
              <a:t>			</a:t>
            </a:r>
          </a:p>
          <a:p>
            <a:pPr eaLnBrk="1" hangingPunct="1">
              <a:defRPr/>
            </a:pPr>
            <a:endParaRPr lang="de-DE" sz="2400" dirty="0">
              <a:solidFill>
                <a:srgbClr val="FFFF00"/>
              </a:solidFill>
              <a:latin typeface="Arial" panose="020B0604020202020204" pitchFamily="34" charset="0"/>
              <a:cs typeface="Arial" panose="020B0604020202020204" pitchFamily="34" charset="0"/>
            </a:endParaRPr>
          </a:p>
          <a:p>
            <a:pPr eaLnBrk="1" hangingPunct="1">
              <a:defRPr/>
            </a:pPr>
            <a:r>
              <a:rPr lang="de-DE" sz="2400" dirty="0">
                <a:solidFill>
                  <a:srgbClr val="FFFF00"/>
                </a:solidFill>
                <a:latin typeface="Arial" panose="020B0604020202020204" pitchFamily="34" charset="0"/>
                <a:cs typeface="Arial" panose="020B0604020202020204" pitchFamily="34" charset="0"/>
              </a:rPr>
              <a:t>			NSC@london.gov.uk</a:t>
            </a:r>
            <a:endParaRPr lang="en-GB" sz="2400" dirty="0">
              <a:solidFill>
                <a:srgbClr val="FFFF00"/>
              </a:solidFill>
              <a:latin typeface="Arial" panose="020B0604020202020204" pitchFamily="34" charset="0"/>
              <a:cs typeface="Arial" panose="020B0604020202020204" pitchFamily="34" charset="0"/>
            </a:endParaRPr>
          </a:p>
          <a:p>
            <a:pPr marL="319088" indent="-319088">
              <a:buFont typeface="Wingdings" panose="05000000000000000000" pitchFamily="2" charset="2"/>
              <a:buChar char="§"/>
              <a:defRPr/>
            </a:pPr>
            <a:endParaRPr lang="en-GB" sz="2400" dirty="0">
              <a:solidFill>
                <a:schemeClr val="bg1"/>
              </a:solidFill>
              <a:latin typeface="Arial" panose="020B0604020202020204" pitchFamily="34" charset="0"/>
              <a:cs typeface="Arial" panose="020B0604020202020204" pitchFamily="34" charset="0"/>
            </a:endParaRPr>
          </a:p>
          <a:p>
            <a:pPr marL="1004888" lvl="1" indent="-319088">
              <a:buFont typeface="Wingdings" panose="05000000000000000000" pitchFamily="2" charset="2"/>
              <a:buChar char="§"/>
              <a:defRPr/>
            </a:pPr>
            <a:endParaRPr lang="en-GB" sz="100" dirty="0">
              <a:solidFill>
                <a:schemeClr val="bg1"/>
              </a:solidFill>
              <a:latin typeface="Arial" panose="020B0604020202020204" pitchFamily="34" charset="0"/>
              <a:cs typeface="Arial" panose="020B0604020202020204" pitchFamily="34" charset="0"/>
            </a:endParaRPr>
          </a:p>
        </p:txBody>
      </p:sp>
      <p:sp>
        <p:nvSpPr>
          <p:cNvPr id="4" name="Rectangle 2">
            <a:extLst>
              <a:ext uri="{FF2B5EF4-FFF2-40B4-BE49-F238E27FC236}">
                <a16:creationId xmlns:a16="http://schemas.microsoft.com/office/drawing/2014/main" xmlns="" id="{716192E7-58A2-41C7-B3A4-A1FCBB45B229}"/>
              </a:ext>
            </a:extLst>
          </p:cNvPr>
          <p:cNvSpPr txBox="1">
            <a:spLocks noChangeArrowheads="1"/>
          </p:cNvSpPr>
          <p:nvPr/>
        </p:nvSpPr>
        <p:spPr>
          <a:xfrm>
            <a:off x="1974850" y="261938"/>
            <a:ext cx="8153400" cy="863600"/>
          </a:xfrm>
          <a:prstGeom prst="rect">
            <a:avLst/>
          </a:prstGeom>
        </p:spPr>
        <p:txBody>
          <a:bodyPr anchor="ctr">
            <a:normAutofit/>
          </a:bodyPr>
          <a:lstStyle/>
          <a:p>
            <a:pPr>
              <a:defRPr/>
            </a:pPr>
            <a:r>
              <a:rPr lang="en-GB" sz="3600" b="1" spc="300" dirty="0">
                <a:solidFill>
                  <a:srgbClr val="FFFF00"/>
                </a:solidFill>
                <a:latin typeface="Arial" panose="020B0604020202020204" pitchFamily="34" charset="0"/>
                <a:ea typeface="ＭＳ Ｐゴシック" pitchFamily="34" charset="-128"/>
                <a:cs typeface="Arial" panose="020B0604020202020204" pitchFamily="34" charset="0"/>
              </a:rPr>
              <a:t>NEXT STEPS</a:t>
            </a:r>
          </a:p>
          <a:p>
            <a:pPr>
              <a:defRPr/>
            </a:pPr>
            <a:endParaRPr lang="en-GB" dirty="0">
              <a:solidFill>
                <a:schemeClr val="bg1">
                  <a:lumMod val="50000"/>
                </a:schemeClr>
              </a:solidFill>
              <a:latin typeface="+mj-lt"/>
              <a:ea typeface="+mj-ea"/>
              <a:cs typeface="+mj-cs"/>
            </a:endParaRPr>
          </a:p>
        </p:txBody>
      </p:sp>
    </p:spTree>
    <p:extLst>
      <p:ext uri="{BB962C8B-B14F-4D97-AF65-F5344CB8AC3E}">
        <p14:creationId xmlns:p14="http://schemas.microsoft.com/office/powerpoint/2010/main" val="25548508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buClr>
                <a:srgbClr val="41B04A"/>
              </a:buClr>
            </a:pPr>
            <a:r>
              <a:rPr lang="en-GB" b="1" dirty="0">
                <a:solidFill>
                  <a:srgbClr val="00A086"/>
                </a:solidFill>
                <a:latin typeface="Futura"/>
              </a:rPr>
              <a:t>Regeneration Plan Statement</a:t>
            </a:r>
          </a:p>
        </p:txBody>
      </p:sp>
      <p:sp>
        <p:nvSpPr>
          <p:cNvPr id="3" name="Content Placeholder 2"/>
          <p:cNvSpPr>
            <a:spLocks noGrp="1"/>
          </p:cNvSpPr>
          <p:nvPr>
            <p:ph idx="1"/>
          </p:nvPr>
        </p:nvSpPr>
        <p:spPr>
          <a:xfrm>
            <a:off x="838200" y="1148968"/>
            <a:ext cx="10515600" cy="4959223"/>
          </a:xfrm>
        </p:spPr>
        <p:txBody>
          <a:bodyPr>
            <a:normAutofit fontScale="92500" lnSpcReduction="20000"/>
          </a:bodyPr>
          <a:lstStyle/>
          <a:p>
            <a:pPr>
              <a:buClr>
                <a:srgbClr val="41B04A"/>
              </a:buClr>
            </a:pPr>
            <a:endParaRPr lang="en-GB" dirty="0">
              <a:solidFill>
                <a:srgbClr val="00A086"/>
              </a:solidFill>
              <a:latin typeface="Futura"/>
            </a:endParaRPr>
          </a:p>
          <a:p>
            <a:pPr marL="0" indent="0">
              <a:buNone/>
            </a:pPr>
            <a:r>
              <a:rPr lang="en-GB" i="1" dirty="0" smtClean="0"/>
              <a:t>While </a:t>
            </a:r>
            <a:r>
              <a:rPr lang="en-GB" i="1" dirty="0"/>
              <a:t>the submission of the Outline Planning Application has been delayed, it is going ahead as intended. The key reason behind the delay has been the necessity to put together a strong Enabling Development case for Historic England and the planning authority, which achieves the right balance of heritage benefit and community benefit within the budget generated by the capital receipts. An Enabling Development case is required to justify residential development on Metropolitan Open Land and subsequent loss of parkland.  It is subject to a final discussion with Historic England at the beginning of July, which will help define the OPA, due for submission during the summer</a:t>
            </a:r>
            <a:r>
              <a:rPr lang="en-GB" i="1" dirty="0" smtClean="0"/>
              <a:t>.</a:t>
            </a:r>
          </a:p>
          <a:p>
            <a:pPr marL="0" indent="0">
              <a:buNone/>
            </a:pPr>
            <a:endParaRPr lang="en-GB" i="1" dirty="0" smtClean="0"/>
          </a:p>
          <a:p>
            <a:pPr marL="0" indent="0">
              <a:buNone/>
            </a:pPr>
            <a:r>
              <a:rPr lang="en-GB" i="1" dirty="0" smtClean="0"/>
              <a:t>Contact: </a:t>
            </a:r>
            <a:r>
              <a:rPr lang="en-GB" dirty="0" smtClean="0">
                <a:hlinkClick r:id="rId3"/>
              </a:rPr>
              <a:t>cppregeneration@bromley.gov.uk</a:t>
            </a:r>
            <a:r>
              <a:rPr lang="en-GB" dirty="0"/>
              <a:t> with any queries or </a:t>
            </a:r>
            <a:endParaRPr lang="en-GB" dirty="0" smtClean="0"/>
          </a:p>
          <a:p>
            <a:pPr marL="0" indent="0">
              <a:buNone/>
            </a:pPr>
            <a:r>
              <a:rPr lang="en-GB" dirty="0" smtClean="0"/>
              <a:t>feedback</a:t>
            </a:r>
            <a:endParaRPr lang="en-GB" dirty="0">
              <a:solidFill>
                <a:srgbClr val="00A086"/>
              </a:solidFill>
              <a:latin typeface="Futura"/>
            </a:endParaRPr>
          </a:p>
          <a:p>
            <a:pPr>
              <a:buClr>
                <a:srgbClr val="41B04A"/>
              </a:buClr>
            </a:pPr>
            <a:endParaRPr lang="en-GB" dirty="0">
              <a:solidFill>
                <a:srgbClr val="00A086"/>
              </a:solidFill>
              <a:latin typeface="Futura"/>
            </a:endParaRPr>
          </a:p>
        </p:txBody>
      </p:sp>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526332" y="5571459"/>
            <a:ext cx="1665668" cy="1211008"/>
          </a:xfrm>
          <a:prstGeom prst="rect">
            <a:avLst/>
          </a:prstGeom>
        </p:spPr>
      </p:pic>
    </p:spTree>
    <p:extLst>
      <p:ext uri="{BB962C8B-B14F-4D97-AF65-F5344CB8AC3E}">
        <p14:creationId xmlns:p14="http://schemas.microsoft.com/office/powerpoint/2010/main" val="384719135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a:solidFill>
                  <a:srgbClr val="00A086"/>
                </a:solidFill>
                <a:latin typeface="Futura (medium)"/>
              </a:rPr>
              <a:t>Larger scale Community Projects</a:t>
            </a:r>
          </a:p>
        </p:txBody>
      </p:sp>
      <p:sp>
        <p:nvSpPr>
          <p:cNvPr id="3" name="Content Placeholder 2"/>
          <p:cNvSpPr>
            <a:spLocks noGrp="1"/>
          </p:cNvSpPr>
          <p:nvPr>
            <p:ph idx="1"/>
          </p:nvPr>
        </p:nvSpPr>
        <p:spPr/>
        <p:txBody>
          <a:bodyPr>
            <a:normAutofit fontScale="92500" lnSpcReduction="10000"/>
          </a:bodyPr>
          <a:lstStyle/>
          <a:p>
            <a:pPr>
              <a:buClr>
                <a:srgbClr val="41B04A"/>
              </a:buClr>
            </a:pPr>
            <a:r>
              <a:rPr lang="en-GB" dirty="0">
                <a:solidFill>
                  <a:srgbClr val="00A086"/>
                </a:solidFill>
                <a:latin typeface="Futura"/>
              </a:rPr>
              <a:t>CPPT and </a:t>
            </a:r>
            <a:r>
              <a:rPr lang="en-GB" dirty="0" err="1">
                <a:solidFill>
                  <a:srgbClr val="00A086"/>
                </a:solidFill>
                <a:latin typeface="Futura"/>
              </a:rPr>
              <a:t>FoCPP</a:t>
            </a:r>
            <a:r>
              <a:rPr lang="en-GB" dirty="0">
                <a:solidFill>
                  <a:srgbClr val="00A086"/>
                </a:solidFill>
                <a:latin typeface="Futura"/>
              </a:rPr>
              <a:t> are keen to work together to deliver larger scale community projects</a:t>
            </a:r>
          </a:p>
          <a:p>
            <a:pPr>
              <a:buClr>
                <a:srgbClr val="41B04A"/>
              </a:buClr>
            </a:pPr>
            <a:endParaRPr lang="en-GB" dirty="0">
              <a:solidFill>
                <a:srgbClr val="00A086"/>
              </a:solidFill>
              <a:latin typeface="Futura"/>
            </a:endParaRPr>
          </a:p>
          <a:p>
            <a:pPr>
              <a:buClr>
                <a:srgbClr val="41B04A"/>
              </a:buClr>
            </a:pPr>
            <a:r>
              <a:rPr lang="en-GB" dirty="0">
                <a:solidFill>
                  <a:srgbClr val="00A086"/>
                </a:solidFill>
                <a:latin typeface="Futura"/>
              </a:rPr>
              <a:t>Build on the legacy of the Community Projects fund</a:t>
            </a:r>
          </a:p>
          <a:p>
            <a:pPr>
              <a:buClr>
                <a:srgbClr val="41B04A"/>
              </a:buClr>
            </a:pPr>
            <a:endParaRPr lang="en-GB" dirty="0">
              <a:solidFill>
                <a:srgbClr val="00A086"/>
              </a:solidFill>
              <a:latin typeface="Futura"/>
            </a:endParaRPr>
          </a:p>
          <a:p>
            <a:pPr>
              <a:buClr>
                <a:srgbClr val="41B04A"/>
              </a:buClr>
            </a:pPr>
            <a:r>
              <a:rPr lang="en-GB" dirty="0">
                <a:solidFill>
                  <a:srgbClr val="00A086"/>
                </a:solidFill>
                <a:latin typeface="Futura"/>
              </a:rPr>
              <a:t>Key parts of the regeneration plan not currently funded</a:t>
            </a:r>
          </a:p>
          <a:p>
            <a:pPr>
              <a:buClr>
                <a:srgbClr val="41B04A"/>
              </a:buClr>
            </a:pPr>
            <a:endParaRPr lang="en-GB" dirty="0">
              <a:solidFill>
                <a:srgbClr val="00A086"/>
              </a:solidFill>
              <a:latin typeface="Futura"/>
            </a:endParaRPr>
          </a:p>
          <a:p>
            <a:pPr>
              <a:buClr>
                <a:srgbClr val="41B04A"/>
              </a:buClr>
            </a:pPr>
            <a:r>
              <a:rPr lang="en-GB" dirty="0">
                <a:solidFill>
                  <a:srgbClr val="00A086"/>
                </a:solidFill>
                <a:latin typeface="Futura"/>
              </a:rPr>
              <a:t>Key opportunity to shape the park together</a:t>
            </a:r>
          </a:p>
          <a:p>
            <a:pPr>
              <a:buClr>
                <a:srgbClr val="41B04A"/>
              </a:buClr>
            </a:pPr>
            <a:endParaRPr lang="en-GB" dirty="0">
              <a:solidFill>
                <a:srgbClr val="00A086"/>
              </a:solidFill>
              <a:latin typeface="Futura"/>
            </a:endParaRPr>
          </a:p>
          <a:p>
            <a:pPr marL="0" indent="0">
              <a:buClr>
                <a:srgbClr val="41B04A"/>
              </a:buClr>
              <a:buNone/>
            </a:pPr>
            <a:r>
              <a:rPr lang="en-GB" dirty="0">
                <a:solidFill>
                  <a:srgbClr val="00A086"/>
                </a:solidFill>
                <a:latin typeface="Futura"/>
              </a:rPr>
              <a:t>	</a:t>
            </a: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26332" y="5571459"/>
            <a:ext cx="1665668" cy="1211008"/>
          </a:xfrm>
          <a:prstGeom prst="rect">
            <a:avLst/>
          </a:prstGeom>
        </p:spPr>
      </p:pic>
    </p:spTree>
    <p:extLst>
      <p:ext uri="{BB962C8B-B14F-4D97-AF65-F5344CB8AC3E}">
        <p14:creationId xmlns:p14="http://schemas.microsoft.com/office/powerpoint/2010/main" val="150167589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a:lstStyle/>
          <a:p>
            <a:r>
              <a:rPr lang="en-GB" b="1" dirty="0">
                <a:solidFill>
                  <a:srgbClr val="00A086"/>
                </a:solidFill>
                <a:latin typeface="Futura (medium)"/>
              </a:rPr>
              <a:t>Larger scale Community Projects</a:t>
            </a:r>
          </a:p>
        </p:txBody>
      </p:sp>
      <p:sp>
        <p:nvSpPr>
          <p:cNvPr id="5" name="Content Placeholder 2"/>
          <p:cNvSpPr>
            <a:spLocks noGrp="1"/>
          </p:cNvSpPr>
          <p:nvPr>
            <p:ph idx="1"/>
          </p:nvPr>
        </p:nvSpPr>
        <p:spPr>
          <a:xfrm>
            <a:off x="838200" y="1825625"/>
            <a:ext cx="10515600" cy="4351338"/>
          </a:xfrm>
        </p:spPr>
        <p:txBody>
          <a:bodyPr>
            <a:normAutofit fontScale="92500" lnSpcReduction="10000"/>
          </a:bodyPr>
          <a:lstStyle/>
          <a:p>
            <a:pPr>
              <a:lnSpc>
                <a:spcPct val="80000"/>
              </a:lnSpc>
              <a:buClr>
                <a:srgbClr val="41B04A"/>
              </a:buClr>
            </a:pPr>
            <a:r>
              <a:rPr lang="en-GB" sz="2600" dirty="0" smtClean="0">
                <a:solidFill>
                  <a:srgbClr val="00A086"/>
                </a:solidFill>
                <a:latin typeface="Futura"/>
              </a:rPr>
              <a:t>Visitors / Information centre</a:t>
            </a:r>
          </a:p>
          <a:p>
            <a:pPr marL="0" indent="0">
              <a:lnSpc>
                <a:spcPct val="80000"/>
              </a:lnSpc>
              <a:buClr>
                <a:srgbClr val="41B04A"/>
              </a:buClr>
              <a:buNone/>
            </a:pPr>
            <a:endParaRPr lang="en-GB" sz="2600" dirty="0">
              <a:solidFill>
                <a:srgbClr val="00A086"/>
              </a:solidFill>
              <a:latin typeface="Futura"/>
            </a:endParaRPr>
          </a:p>
          <a:p>
            <a:pPr>
              <a:lnSpc>
                <a:spcPct val="80000"/>
              </a:lnSpc>
              <a:buClr>
                <a:srgbClr val="41B04A"/>
              </a:buClr>
            </a:pPr>
            <a:r>
              <a:rPr lang="en-GB" sz="2600" dirty="0">
                <a:solidFill>
                  <a:srgbClr val="00A086"/>
                </a:solidFill>
                <a:latin typeface="Futura"/>
              </a:rPr>
              <a:t>Concert </a:t>
            </a:r>
            <a:r>
              <a:rPr lang="en-GB" sz="2600" dirty="0" smtClean="0">
                <a:solidFill>
                  <a:srgbClr val="00A086"/>
                </a:solidFill>
                <a:latin typeface="Futura"/>
              </a:rPr>
              <a:t>platform</a:t>
            </a:r>
          </a:p>
          <a:p>
            <a:pPr marL="0" indent="0">
              <a:lnSpc>
                <a:spcPct val="80000"/>
              </a:lnSpc>
              <a:buClr>
                <a:srgbClr val="41B04A"/>
              </a:buClr>
              <a:buNone/>
            </a:pPr>
            <a:endParaRPr lang="en-GB" sz="2600" dirty="0">
              <a:solidFill>
                <a:srgbClr val="00A086"/>
              </a:solidFill>
              <a:latin typeface="Futura"/>
            </a:endParaRPr>
          </a:p>
          <a:p>
            <a:pPr>
              <a:lnSpc>
                <a:spcPct val="80000"/>
              </a:lnSpc>
              <a:buClr>
                <a:srgbClr val="41B04A"/>
              </a:buClr>
            </a:pPr>
            <a:r>
              <a:rPr lang="en-GB" sz="2600" dirty="0">
                <a:solidFill>
                  <a:srgbClr val="00A086"/>
                </a:solidFill>
                <a:latin typeface="Futura"/>
              </a:rPr>
              <a:t>Playgrounds / </a:t>
            </a:r>
            <a:r>
              <a:rPr lang="en-GB" sz="2600" dirty="0" smtClean="0">
                <a:solidFill>
                  <a:srgbClr val="00A086"/>
                </a:solidFill>
                <a:latin typeface="Futura"/>
              </a:rPr>
              <a:t>Recreation</a:t>
            </a:r>
          </a:p>
          <a:p>
            <a:pPr>
              <a:lnSpc>
                <a:spcPct val="80000"/>
              </a:lnSpc>
              <a:buClr>
                <a:srgbClr val="41B04A"/>
              </a:buClr>
            </a:pPr>
            <a:endParaRPr lang="en-GB" sz="2600" dirty="0">
              <a:solidFill>
                <a:srgbClr val="00A086"/>
              </a:solidFill>
              <a:latin typeface="Futura"/>
            </a:endParaRPr>
          </a:p>
          <a:p>
            <a:pPr>
              <a:lnSpc>
                <a:spcPct val="80000"/>
              </a:lnSpc>
              <a:buClr>
                <a:srgbClr val="41B04A"/>
              </a:buClr>
            </a:pPr>
            <a:r>
              <a:rPr lang="en-GB" sz="2600" dirty="0" smtClean="0">
                <a:solidFill>
                  <a:srgbClr val="00A086"/>
                </a:solidFill>
                <a:latin typeface="Futura"/>
              </a:rPr>
              <a:t>Wayfinding</a:t>
            </a:r>
          </a:p>
          <a:p>
            <a:pPr marL="0" indent="0">
              <a:lnSpc>
                <a:spcPct val="80000"/>
              </a:lnSpc>
              <a:buClr>
                <a:srgbClr val="41B04A"/>
              </a:buClr>
              <a:buNone/>
            </a:pPr>
            <a:endParaRPr lang="en-GB" sz="2600" dirty="0">
              <a:solidFill>
                <a:srgbClr val="00A086"/>
              </a:solidFill>
              <a:latin typeface="Futura"/>
            </a:endParaRPr>
          </a:p>
          <a:p>
            <a:pPr>
              <a:lnSpc>
                <a:spcPct val="80000"/>
              </a:lnSpc>
              <a:buClr>
                <a:srgbClr val="41B04A"/>
              </a:buClr>
            </a:pPr>
            <a:r>
              <a:rPr lang="en-GB" sz="2600" dirty="0">
                <a:solidFill>
                  <a:srgbClr val="00A086"/>
                </a:solidFill>
                <a:latin typeface="Futura"/>
              </a:rPr>
              <a:t>Heritage education</a:t>
            </a:r>
          </a:p>
          <a:p>
            <a:pPr>
              <a:buClr>
                <a:srgbClr val="41B04A"/>
              </a:buClr>
            </a:pPr>
            <a:endParaRPr lang="en-GB" dirty="0">
              <a:solidFill>
                <a:srgbClr val="00A086"/>
              </a:solidFill>
              <a:latin typeface="Futura"/>
            </a:endParaRPr>
          </a:p>
          <a:p>
            <a:pPr marL="0" indent="0">
              <a:buClr>
                <a:srgbClr val="41B04A"/>
              </a:buClr>
              <a:buNone/>
            </a:pPr>
            <a:r>
              <a:rPr lang="en-GB" dirty="0">
                <a:solidFill>
                  <a:srgbClr val="00A086"/>
                </a:solidFill>
                <a:latin typeface="Futura"/>
              </a:rPr>
              <a:t>	</a:t>
            </a:r>
          </a:p>
        </p:txBody>
      </p:sp>
    </p:spTree>
    <p:extLst>
      <p:ext uri="{BB962C8B-B14F-4D97-AF65-F5344CB8AC3E}">
        <p14:creationId xmlns:p14="http://schemas.microsoft.com/office/powerpoint/2010/main" val="211150097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a:solidFill>
                  <a:srgbClr val="00A086"/>
                </a:solidFill>
                <a:latin typeface="Futura (medium)"/>
              </a:rPr>
              <a:t>Larger scale Community Projects</a:t>
            </a:r>
          </a:p>
        </p:txBody>
      </p:sp>
      <p:sp>
        <p:nvSpPr>
          <p:cNvPr id="3" name="Content Placeholder 2"/>
          <p:cNvSpPr>
            <a:spLocks noGrp="1"/>
          </p:cNvSpPr>
          <p:nvPr>
            <p:ph idx="1"/>
          </p:nvPr>
        </p:nvSpPr>
        <p:spPr/>
        <p:txBody>
          <a:bodyPr>
            <a:normAutofit fontScale="77500" lnSpcReduction="20000"/>
          </a:bodyPr>
          <a:lstStyle/>
          <a:p>
            <a:pPr>
              <a:buClr>
                <a:srgbClr val="41B04A"/>
              </a:buClr>
            </a:pPr>
            <a:r>
              <a:rPr lang="en-GB" dirty="0" smtClean="0">
                <a:solidFill>
                  <a:srgbClr val="00A086"/>
                </a:solidFill>
                <a:latin typeface="Futura"/>
              </a:rPr>
              <a:t>Thoughts</a:t>
            </a:r>
          </a:p>
          <a:p>
            <a:pPr>
              <a:buClr>
                <a:srgbClr val="41B04A"/>
              </a:buClr>
            </a:pPr>
            <a:endParaRPr lang="en-GB" dirty="0">
              <a:solidFill>
                <a:srgbClr val="00A086"/>
              </a:solidFill>
              <a:latin typeface="Futura"/>
            </a:endParaRPr>
          </a:p>
          <a:p>
            <a:pPr>
              <a:buClr>
                <a:srgbClr val="41B04A"/>
              </a:buClr>
            </a:pPr>
            <a:r>
              <a:rPr lang="en-GB" dirty="0" smtClean="0">
                <a:solidFill>
                  <a:srgbClr val="00A086"/>
                </a:solidFill>
                <a:latin typeface="Futura"/>
              </a:rPr>
              <a:t>Questions</a:t>
            </a:r>
          </a:p>
          <a:p>
            <a:pPr>
              <a:buClr>
                <a:srgbClr val="41B04A"/>
              </a:buClr>
            </a:pPr>
            <a:endParaRPr lang="en-GB" dirty="0">
              <a:solidFill>
                <a:srgbClr val="00A086"/>
              </a:solidFill>
              <a:latin typeface="Futura"/>
            </a:endParaRPr>
          </a:p>
          <a:p>
            <a:pPr>
              <a:buClr>
                <a:srgbClr val="41B04A"/>
              </a:buClr>
            </a:pPr>
            <a:r>
              <a:rPr lang="en-GB" dirty="0" smtClean="0">
                <a:solidFill>
                  <a:srgbClr val="00A086"/>
                </a:solidFill>
                <a:latin typeface="Futura"/>
              </a:rPr>
              <a:t>Support</a:t>
            </a:r>
          </a:p>
          <a:p>
            <a:pPr>
              <a:buClr>
                <a:srgbClr val="41B04A"/>
              </a:buClr>
            </a:pPr>
            <a:endParaRPr lang="en-GB" dirty="0">
              <a:solidFill>
                <a:srgbClr val="00A086"/>
              </a:solidFill>
              <a:latin typeface="Futura"/>
            </a:endParaRPr>
          </a:p>
          <a:p>
            <a:pPr>
              <a:buClr>
                <a:srgbClr val="41B04A"/>
              </a:buClr>
            </a:pPr>
            <a:r>
              <a:rPr lang="en-GB" dirty="0" smtClean="0">
                <a:solidFill>
                  <a:srgbClr val="00A086"/>
                </a:solidFill>
                <a:latin typeface="Futura"/>
              </a:rPr>
              <a:t>Challenges….</a:t>
            </a:r>
          </a:p>
          <a:p>
            <a:pPr>
              <a:buClr>
                <a:srgbClr val="41B04A"/>
              </a:buClr>
            </a:pPr>
            <a:endParaRPr lang="en-GB" dirty="0">
              <a:solidFill>
                <a:srgbClr val="00A086"/>
              </a:solidFill>
              <a:latin typeface="Futura"/>
            </a:endParaRPr>
          </a:p>
          <a:p>
            <a:pPr>
              <a:buClr>
                <a:srgbClr val="41B04A"/>
              </a:buClr>
            </a:pPr>
            <a:r>
              <a:rPr lang="en-GB" dirty="0" smtClean="0">
                <a:solidFill>
                  <a:srgbClr val="00A086"/>
                </a:solidFill>
                <a:latin typeface="Futura"/>
              </a:rPr>
              <a:t>CPPT and </a:t>
            </a:r>
            <a:r>
              <a:rPr lang="en-GB" dirty="0" err="1" smtClean="0">
                <a:solidFill>
                  <a:srgbClr val="00A086"/>
                </a:solidFill>
                <a:latin typeface="Futura"/>
              </a:rPr>
              <a:t>FoCPP</a:t>
            </a:r>
            <a:r>
              <a:rPr lang="en-GB" dirty="0" smtClean="0">
                <a:solidFill>
                  <a:srgbClr val="00A086"/>
                </a:solidFill>
                <a:latin typeface="Futura"/>
              </a:rPr>
              <a:t> will review the suggestions and feedback at the next forum in September</a:t>
            </a:r>
            <a:endParaRPr lang="en-GB" dirty="0">
              <a:solidFill>
                <a:srgbClr val="00A086"/>
              </a:solidFill>
              <a:latin typeface="Futura"/>
            </a:endParaRPr>
          </a:p>
          <a:p>
            <a:pPr>
              <a:buClr>
                <a:srgbClr val="41B04A"/>
              </a:buClr>
            </a:pPr>
            <a:endParaRPr lang="en-GB" dirty="0">
              <a:solidFill>
                <a:srgbClr val="00A086"/>
              </a:solidFill>
              <a:latin typeface="Futura"/>
            </a:endParaRPr>
          </a:p>
          <a:p>
            <a:pPr marL="0" indent="0">
              <a:buClr>
                <a:srgbClr val="41B04A"/>
              </a:buClr>
              <a:buNone/>
            </a:pPr>
            <a:r>
              <a:rPr lang="en-GB" dirty="0">
                <a:solidFill>
                  <a:srgbClr val="00A086"/>
                </a:solidFill>
                <a:latin typeface="Futura"/>
              </a:rPr>
              <a:t>	</a:t>
            </a: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26332" y="5571459"/>
            <a:ext cx="1665668" cy="1211008"/>
          </a:xfrm>
          <a:prstGeom prst="rect">
            <a:avLst/>
          </a:prstGeom>
        </p:spPr>
      </p:pic>
    </p:spTree>
    <p:extLst>
      <p:ext uri="{BB962C8B-B14F-4D97-AF65-F5344CB8AC3E}">
        <p14:creationId xmlns:p14="http://schemas.microsoft.com/office/powerpoint/2010/main" val="383736912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buClr>
                <a:srgbClr val="41B04A"/>
              </a:buClr>
            </a:pPr>
            <a:r>
              <a:rPr lang="en-GB" b="1" dirty="0">
                <a:solidFill>
                  <a:srgbClr val="00A086"/>
                </a:solidFill>
                <a:latin typeface="Futura"/>
              </a:rPr>
              <a:t>Next Steps</a:t>
            </a: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26332" y="5571459"/>
            <a:ext cx="1665668" cy="1211008"/>
          </a:xfrm>
          <a:prstGeom prst="rect">
            <a:avLst/>
          </a:prstGeom>
        </p:spPr>
      </p:pic>
      <p:sp>
        <p:nvSpPr>
          <p:cNvPr id="4" name="Content Placeholder 2"/>
          <p:cNvSpPr>
            <a:spLocks noGrp="1"/>
          </p:cNvSpPr>
          <p:nvPr>
            <p:ph idx="1"/>
          </p:nvPr>
        </p:nvSpPr>
        <p:spPr>
          <a:xfrm>
            <a:off x="838200" y="1825625"/>
            <a:ext cx="10515600" cy="4351338"/>
          </a:xfrm>
        </p:spPr>
        <p:txBody>
          <a:bodyPr>
            <a:normAutofit lnSpcReduction="10000"/>
          </a:bodyPr>
          <a:lstStyle/>
          <a:p>
            <a:pPr>
              <a:buClr>
                <a:srgbClr val="41B04A"/>
              </a:buClr>
            </a:pPr>
            <a:r>
              <a:rPr lang="en-GB" dirty="0">
                <a:solidFill>
                  <a:srgbClr val="00A086"/>
                </a:solidFill>
                <a:latin typeface="Futura"/>
              </a:rPr>
              <a:t>Become a member</a:t>
            </a:r>
          </a:p>
          <a:p>
            <a:pPr>
              <a:buClr>
                <a:srgbClr val="41B04A"/>
              </a:buClr>
            </a:pPr>
            <a:endParaRPr lang="en-GB" dirty="0">
              <a:solidFill>
                <a:srgbClr val="00A086"/>
              </a:solidFill>
              <a:latin typeface="Futura"/>
            </a:endParaRPr>
          </a:p>
          <a:p>
            <a:pPr>
              <a:buClr>
                <a:srgbClr val="41B04A"/>
              </a:buClr>
            </a:pPr>
            <a:r>
              <a:rPr lang="en-GB" dirty="0">
                <a:solidFill>
                  <a:srgbClr val="00A086"/>
                </a:solidFill>
                <a:latin typeface="Futura"/>
              </a:rPr>
              <a:t>Tell us how you want to get involved</a:t>
            </a:r>
          </a:p>
          <a:p>
            <a:pPr>
              <a:buClr>
                <a:srgbClr val="41B04A"/>
              </a:buClr>
            </a:pPr>
            <a:endParaRPr lang="en-GB" dirty="0">
              <a:solidFill>
                <a:srgbClr val="00A086"/>
              </a:solidFill>
              <a:latin typeface="Futura"/>
            </a:endParaRPr>
          </a:p>
          <a:p>
            <a:pPr>
              <a:buClr>
                <a:srgbClr val="41B04A"/>
              </a:buClr>
            </a:pPr>
            <a:r>
              <a:rPr lang="en-GB" dirty="0">
                <a:solidFill>
                  <a:srgbClr val="00A086"/>
                </a:solidFill>
                <a:latin typeface="Futura"/>
              </a:rPr>
              <a:t>Tell us what you think or what’s on your mind</a:t>
            </a:r>
          </a:p>
          <a:p>
            <a:pPr>
              <a:buClr>
                <a:srgbClr val="41B04A"/>
              </a:buClr>
            </a:pPr>
            <a:endParaRPr lang="en-GB" dirty="0">
              <a:solidFill>
                <a:srgbClr val="00A086"/>
              </a:solidFill>
              <a:latin typeface="Futura"/>
            </a:endParaRPr>
          </a:p>
          <a:p>
            <a:pPr>
              <a:buClr>
                <a:srgbClr val="41B04A"/>
              </a:buClr>
            </a:pPr>
            <a:r>
              <a:rPr lang="en-GB" dirty="0">
                <a:solidFill>
                  <a:srgbClr val="00A086"/>
                </a:solidFill>
                <a:latin typeface="Futura"/>
              </a:rPr>
              <a:t>Have another drink</a:t>
            </a:r>
          </a:p>
          <a:p>
            <a:pPr>
              <a:buClr>
                <a:srgbClr val="41B04A"/>
              </a:buClr>
            </a:pPr>
            <a:endParaRPr lang="en-GB" dirty="0">
              <a:solidFill>
                <a:srgbClr val="00A086"/>
              </a:solidFill>
              <a:latin typeface="Futura"/>
            </a:endParaRPr>
          </a:p>
          <a:p>
            <a:pPr>
              <a:buClr>
                <a:srgbClr val="41B04A"/>
              </a:buClr>
            </a:pPr>
            <a:r>
              <a:rPr lang="en-GB" dirty="0">
                <a:solidFill>
                  <a:srgbClr val="00A086"/>
                </a:solidFill>
                <a:latin typeface="Futura"/>
              </a:rPr>
              <a:t>Come back in September</a:t>
            </a:r>
          </a:p>
          <a:p>
            <a:pPr>
              <a:buClr>
                <a:srgbClr val="41B04A"/>
              </a:buClr>
            </a:pPr>
            <a:endParaRPr lang="en-GB" dirty="0">
              <a:solidFill>
                <a:srgbClr val="00A086"/>
              </a:solidFill>
              <a:latin typeface="Futura"/>
            </a:endParaRPr>
          </a:p>
          <a:p>
            <a:pPr>
              <a:buClr>
                <a:srgbClr val="41B04A"/>
              </a:buClr>
            </a:pPr>
            <a:endParaRPr lang="en-GB" dirty="0">
              <a:solidFill>
                <a:srgbClr val="00A086"/>
              </a:solidFill>
              <a:latin typeface="Futura"/>
            </a:endParaRPr>
          </a:p>
        </p:txBody>
      </p:sp>
    </p:spTree>
    <p:extLst>
      <p:ext uri="{BB962C8B-B14F-4D97-AF65-F5344CB8AC3E}">
        <p14:creationId xmlns:p14="http://schemas.microsoft.com/office/powerpoint/2010/main" val="187132821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3293</TotalTime>
  <Words>1060</Words>
  <Application>Microsoft Office PowerPoint</Application>
  <PresentationFormat>Widescreen</PresentationFormat>
  <Paragraphs>241</Paragraphs>
  <Slides>26</Slides>
  <Notes>24</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26</vt:i4>
      </vt:variant>
    </vt:vector>
  </HeadingPairs>
  <TitlesOfParts>
    <vt:vector size="35" baseType="lpstr">
      <vt:lpstr>MS PGothic</vt:lpstr>
      <vt:lpstr>MS PGothic</vt:lpstr>
      <vt:lpstr>Arial</vt:lpstr>
      <vt:lpstr>Calibri</vt:lpstr>
      <vt:lpstr>Calibri Light</vt:lpstr>
      <vt:lpstr>Futura</vt:lpstr>
      <vt:lpstr>Futura (medium)</vt:lpstr>
      <vt:lpstr>Wingdings</vt:lpstr>
      <vt:lpstr>Office Theme</vt:lpstr>
      <vt:lpstr>PowerPoint Presentation</vt:lpstr>
      <vt:lpstr>Welcome</vt:lpstr>
      <vt:lpstr>Agenda</vt:lpstr>
      <vt:lpstr>The Community Forum</vt:lpstr>
      <vt:lpstr>FoCPP Update</vt:lpstr>
      <vt:lpstr>The role of the FoCPP</vt:lpstr>
      <vt:lpstr>PowerPoint Presentation</vt:lpstr>
      <vt:lpstr>CPPT Aim</vt:lpstr>
      <vt:lpstr>PowerPoint Presentation</vt:lpstr>
      <vt:lpstr>CPPT Objectives</vt:lpstr>
      <vt:lpstr>CPPT Ways of Working</vt:lpstr>
      <vt:lpstr>Crystal Palace Park Trust Update</vt:lpstr>
      <vt:lpstr>PowerPoint Presentation</vt:lpstr>
      <vt:lpstr>PowerPoint Presentation</vt:lpstr>
      <vt:lpstr>PowerPoint Presentation</vt:lpstr>
      <vt:lpstr>PowerPoint Presentation</vt:lpstr>
      <vt:lpstr>ATHLETICS</vt:lpstr>
      <vt:lpstr>PowerPoint Presentation</vt:lpstr>
      <vt:lpstr>PowerPoint Presentation</vt:lpstr>
      <vt:lpstr>PowerPoint Presentation</vt:lpstr>
      <vt:lpstr>PowerPoint Presentation</vt:lpstr>
      <vt:lpstr>Regeneration Plan Statement</vt:lpstr>
      <vt:lpstr>Larger scale Community Projects</vt:lpstr>
      <vt:lpstr>Larger scale Community Projects</vt:lpstr>
      <vt:lpstr>Larger scale Community Projects</vt:lpstr>
      <vt:lpstr>Next Steps</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Lucy</dc:creator>
  <cp:lastModifiedBy>Lucy</cp:lastModifiedBy>
  <cp:revision>93</cp:revision>
  <cp:lastPrinted>2018-06-26T16:10:34Z</cp:lastPrinted>
  <dcterms:created xsi:type="dcterms:W3CDTF">2018-03-12T10:49:28Z</dcterms:created>
  <dcterms:modified xsi:type="dcterms:W3CDTF">2018-06-29T12:22:05Z</dcterms:modified>
</cp:coreProperties>
</file>